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35" r:id="rId3"/>
    <p:sldId id="336" r:id="rId4"/>
    <p:sldId id="337" r:id="rId5"/>
    <p:sldId id="338" r:id="rId6"/>
    <p:sldId id="339" r:id="rId7"/>
    <p:sldId id="340" r:id="rId8"/>
    <p:sldId id="386" r:id="rId9"/>
    <p:sldId id="387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78" r:id="rId21"/>
    <p:sldId id="351" r:id="rId22"/>
    <p:sldId id="352" r:id="rId23"/>
    <p:sldId id="353" r:id="rId24"/>
    <p:sldId id="354" r:id="rId25"/>
    <p:sldId id="355" r:id="rId26"/>
    <p:sldId id="385" r:id="rId27"/>
    <p:sldId id="356" r:id="rId28"/>
    <p:sldId id="358" r:id="rId29"/>
    <p:sldId id="357" r:id="rId30"/>
    <p:sldId id="375" r:id="rId31"/>
    <p:sldId id="376" r:id="rId32"/>
    <p:sldId id="382" r:id="rId33"/>
    <p:sldId id="383" r:id="rId34"/>
    <p:sldId id="384" r:id="rId35"/>
    <p:sldId id="381" r:id="rId36"/>
    <p:sldId id="377" r:id="rId37"/>
    <p:sldId id="380" r:id="rId38"/>
    <p:sldId id="379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275" r:id="rId56"/>
  </p:sldIdLst>
  <p:sldSz cx="9144000" cy="6858000" type="screen4x3"/>
  <p:notesSz cx="7102475" cy="89916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84A5CA"/>
    <a:srgbClr val="5F5F5F"/>
    <a:srgbClr val="AAC1DA"/>
    <a:srgbClr val="D1DBEB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6" autoAdjust="0"/>
    <p:restoredTop sz="94714" autoAdjust="0"/>
  </p:normalViewPr>
  <p:slideViewPr>
    <p:cSldViewPr>
      <p:cViewPr>
        <p:scale>
          <a:sx n="48" d="100"/>
          <a:sy n="48" d="100"/>
        </p:scale>
        <p:origin x="-996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EACD91F-5997-4DDA-AE88-9EE1FC5319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0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5708F-D443-4517-8379-E3049206E7B2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3338" y="674688"/>
            <a:ext cx="44958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270375"/>
            <a:ext cx="5683250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902B2-E854-4F15-BCF5-28FB3E0EEF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1143000" y="628650"/>
            <a:ext cx="8012113" cy="2571750"/>
            <a:chOff x="720" y="396"/>
            <a:chExt cx="5047" cy="1620"/>
          </a:xfrm>
        </p:grpSpPr>
        <p:sp>
          <p:nvSpPr>
            <p:cNvPr id="3090" name="Rectangle 18"/>
            <p:cNvSpPr>
              <a:spLocks noChangeArrowheads="1"/>
            </p:cNvSpPr>
            <p:nvPr userDrawn="1"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gray">
            <a:xfrm>
              <a:off x="720" y="1440"/>
              <a:ext cx="576" cy="57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1130300" y="3141663"/>
            <a:ext cx="8013700" cy="574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2520950"/>
            <a:ext cx="576262" cy="641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628650"/>
            <a:ext cx="566737" cy="6365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0"/>
            <a:ext cx="585787" cy="635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628650"/>
            <a:ext cx="585787" cy="6318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1262063"/>
            <a:ext cx="574675" cy="62547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1263650"/>
            <a:ext cx="566737" cy="6223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1885950"/>
            <a:ext cx="576262" cy="6445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1885950"/>
            <a:ext cx="576262" cy="644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2528888"/>
            <a:ext cx="574675" cy="63341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1800225"/>
            <a:ext cx="6629400" cy="1012825"/>
          </a:xfrm>
        </p:spPr>
        <p:txBody>
          <a:bodyPr/>
          <a:lstStyle>
            <a:lvl1pPr algn="ctr">
              <a:defRPr sz="3600" i="1"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32766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5850FB-1BC1-4CDA-A69D-F94AF183B5E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6A3916-A98B-44CD-BCCD-F3710FFE0B7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9436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71800" y="65373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8180396C-91E7-4C47-B93E-23A3EC8585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943600" y="68263"/>
            <a:ext cx="2590800" cy="2365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7326A1-E322-4840-B7EC-20E645CC1F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3EED1E2-6DAF-4B02-8064-93A63A18E0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A17436-D98A-49E0-8542-EEC0DC5AF61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83C410-BB26-45E4-9D5F-9536593AA35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1F19B5-8073-4130-ABC6-5F657E5EAB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FA24A7-A904-4396-9E2A-B9DDD54B7B7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251DD4-8341-482E-BFF2-900437B19B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59425-1D11-490D-969D-4EA761F9783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DD5E265-9B33-4A88-AA0F-C0DD5523A52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0" y="68263"/>
            <a:ext cx="2590800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://www.analog.com/designtools/en/filterwizard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tronicshub.org/microphone-preamplifier/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1371600"/>
            <a:ext cx="6629400" cy="101282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bg-BG" dirty="0" smtClean="0"/>
              <a:t>ОСНОВИ НА ЕЛЕКТРОНИКАТА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752600" y="3276600"/>
            <a:ext cx="7239000" cy="381000"/>
          </a:xfrm>
        </p:spPr>
        <p:txBody>
          <a:bodyPr/>
          <a:lstStyle/>
          <a:p>
            <a:r>
              <a:rPr lang="bg-BG" dirty="0" smtClean="0"/>
              <a:t>ЛЕКЦИЯ №5</a:t>
            </a:r>
            <a:r>
              <a:rPr lang="en-US" dirty="0" smtClean="0"/>
              <a:t> </a:t>
            </a:r>
            <a:r>
              <a:rPr lang="bg-BG" dirty="0" smtClean="0"/>
              <a:t>ОПЕРАЦИОННИ УСИЛВАТЕЛИ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0" y="4343400"/>
            <a:ext cx="2448820" cy="2238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5676" y="381000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>
                <a:latin typeface="Arial Black" pitchFamily="34" charset="0"/>
              </a:rPr>
              <a:t>ВЕНЦИСЛАВ НАЧЕВ</a:t>
            </a:r>
            <a:endParaRPr lang="en-US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8153400" cy="487363"/>
          </a:xfrm>
        </p:spPr>
        <p:txBody>
          <a:bodyPr/>
          <a:lstStyle/>
          <a:p>
            <a:r>
              <a:rPr lang="bg-BG" sz="2350" dirty="0" smtClean="0"/>
              <a:t>ПРОСТО ТРАНЗИСТОРНО УСИЛВАТЕЛНО СТЪПАЛО</a:t>
            </a:r>
            <a:endParaRPr lang="bg-BG" sz="2350" dirty="0"/>
          </a:p>
        </p:txBody>
      </p:sp>
      <p:pic>
        <p:nvPicPr>
          <p:cNvPr id="5" name="Content Placeholder 4" descr="xO68Y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371600"/>
            <a:ext cx="6843712" cy="51715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ТРАНЗИСТОРНИ УСИЛВАТЕЛИ</a:t>
            </a:r>
            <a:endParaRPr lang="bg-BG" dirty="0"/>
          </a:p>
        </p:txBody>
      </p:sp>
      <p:pic>
        <p:nvPicPr>
          <p:cNvPr id="6" name="Picture 5" descr="low-power-transistor-amplif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6004" y="4114800"/>
            <a:ext cx="4017996" cy="2286000"/>
          </a:xfrm>
          <a:prstGeom prst="rect">
            <a:avLst/>
          </a:prstGeom>
        </p:spPr>
      </p:pic>
      <p:pic>
        <p:nvPicPr>
          <p:cNvPr id="7" name="Picture 6" descr="lm358-schemat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8963" y="1066800"/>
            <a:ext cx="4525037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04800" y="5257800"/>
            <a:ext cx="5363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    СРАВНИТЕЛНО СЛОЖНИ ЗА ИЗЧИСЛЯВНЕ</a:t>
            </a:r>
          </a:p>
          <a:p>
            <a:r>
              <a:rPr lang="bg-BG" b="1" dirty="0" smtClean="0"/>
              <a:t>-&gt; ПРЕПОРЪКИ КЪМ НАЧИНАЕЩИТЕ:</a:t>
            </a:r>
          </a:p>
          <a:p>
            <a:pPr>
              <a:buFont typeface="Courier New" pitchFamily="49" charset="0"/>
              <a:buChar char="o"/>
            </a:pPr>
            <a:r>
              <a:rPr lang="bg-BG" i="1" dirty="0" smtClean="0"/>
              <a:t> работите по готови схеми;</a:t>
            </a:r>
          </a:p>
          <a:p>
            <a:pPr>
              <a:buFont typeface="Courier New" pitchFamily="49" charset="0"/>
              <a:buChar char="o"/>
            </a:pPr>
            <a:r>
              <a:rPr lang="bg-BG" i="1" dirty="0" smtClean="0"/>
              <a:t> използвате интегрални усилватели</a:t>
            </a:r>
            <a:r>
              <a:rPr lang="bg-BG" b="1" dirty="0" smtClean="0"/>
              <a:t>;</a:t>
            </a:r>
          </a:p>
          <a:p>
            <a:pPr>
              <a:buFont typeface="Courier New" pitchFamily="49" charset="0"/>
              <a:buChar char="o"/>
            </a:pPr>
            <a:r>
              <a:rPr lang="bg-BG" dirty="0" smtClean="0"/>
              <a:t> четете дебелите книги.</a:t>
            </a:r>
            <a:endParaRPr lang="bg-BG" dirty="0"/>
          </a:p>
        </p:txBody>
      </p:sp>
      <p:pic>
        <p:nvPicPr>
          <p:cNvPr id="10" name="Content Placeholder 9" descr="7e95560bdbadf273fb13bfd4ba3cc5c7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09600" y="1219200"/>
            <a:ext cx="3733800" cy="380984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ОПЕРАЦИОНЕН УСИЛВАТЕЛ</a:t>
            </a:r>
            <a:endParaRPr lang="bg-BG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Специфична усилвателна схема с огромно приложение в електрониката за обработка на електрически сигнали.</a:t>
            </a:r>
            <a:endParaRPr lang="bg-BG" dirty="0"/>
          </a:p>
        </p:txBody>
      </p:sp>
      <p:pic>
        <p:nvPicPr>
          <p:cNvPr id="9" name="Picture 8" descr="facn_intersil01_apr201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43200"/>
            <a:ext cx="6117021" cy="3547872"/>
          </a:xfrm>
          <a:prstGeom prst="rect">
            <a:avLst/>
          </a:prstGeom>
        </p:spPr>
      </p:pic>
      <p:pic>
        <p:nvPicPr>
          <p:cNvPr id="1026" name="Picture 2" descr="http://www.tandyonline.co.uk/media/catalog/product/cache/1/image/9df78eab33525d08d6e5fb8d27136e95/7/4/741-op-am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200400"/>
            <a:ext cx="2733675" cy="27336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ОПЕРАЦИОНЕН УСИЛВАТЕЛ</a:t>
            </a:r>
            <a:endParaRPr lang="bg-BG" dirty="0"/>
          </a:p>
        </p:txBody>
      </p:sp>
      <p:pic>
        <p:nvPicPr>
          <p:cNvPr id="5" name="Content Placeholder 4" descr="facn_intersil01_apr2011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752600"/>
            <a:ext cx="6986752" cy="4052316"/>
          </a:xfrm>
        </p:spPr>
      </p:pic>
      <p:cxnSp>
        <p:nvCxnSpPr>
          <p:cNvPr id="9" name="Straight Arrow Connector 8"/>
          <p:cNvCxnSpPr/>
          <p:nvPr/>
        </p:nvCxnSpPr>
        <p:spPr bwMode="auto">
          <a:xfrm>
            <a:off x="1447800" y="1981200"/>
            <a:ext cx="914400" cy="114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20663" y="1600200"/>
            <a:ext cx="23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неинвертиращ вход</a:t>
            </a:r>
            <a:endParaRPr lang="bg-BG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2239" y="5040868"/>
            <a:ext cx="213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инвертиращ вход</a:t>
            </a:r>
            <a:endParaRPr lang="bg-BG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22261" y="4278868"/>
            <a:ext cx="78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изход</a:t>
            </a:r>
            <a:endParaRPr lang="bg-BG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505250" y="1447800"/>
            <a:ext cx="304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захранващо напрежение +</a:t>
            </a:r>
            <a:endParaRPr lang="bg-BG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762654" y="5638800"/>
            <a:ext cx="299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захранващо напрежение -</a:t>
            </a:r>
            <a:endParaRPr lang="bg-BG" i="1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1905000" y="4495800"/>
            <a:ext cx="4572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7315200" y="3962400"/>
            <a:ext cx="3810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5181600" y="1752600"/>
            <a:ext cx="762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5181600" y="5181600"/>
            <a:ext cx="6858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СВОЙСТВА И ХАРАКТЕРИСТИКИ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Усилва разликата между напреженията на двата си входа:</a:t>
            </a:r>
          </a:p>
          <a:p>
            <a:pPr>
              <a:buNone/>
            </a:pPr>
            <a:r>
              <a:rPr lang="bg-BG" dirty="0" smtClean="0"/>
              <a:t> </a:t>
            </a:r>
            <a:r>
              <a:rPr lang="en-US" dirty="0" smtClean="0"/>
              <a:t>               </a:t>
            </a:r>
            <a:r>
              <a:rPr lang="en-US" sz="3200" b="1" dirty="0" err="1" smtClean="0"/>
              <a:t>U</a:t>
            </a:r>
            <a:r>
              <a:rPr lang="en-US" sz="3200" b="1" baseline="-25000" dirty="0" err="1" smtClean="0"/>
              <a:t>out</a:t>
            </a:r>
            <a:r>
              <a:rPr lang="en-US" sz="3200" b="1" dirty="0" smtClean="0"/>
              <a:t> = A</a:t>
            </a:r>
            <a:r>
              <a:rPr lang="en-US" sz="3200" b="1" baseline="-25000" dirty="0" smtClean="0"/>
              <a:t>U</a:t>
            </a:r>
            <a:r>
              <a:rPr lang="en-US" sz="3200" b="1" dirty="0" smtClean="0"/>
              <a:t>(U</a:t>
            </a:r>
            <a:r>
              <a:rPr lang="en-US" sz="3200" b="1" baseline="-25000" dirty="0" smtClean="0"/>
              <a:t>+</a:t>
            </a:r>
            <a:r>
              <a:rPr lang="en-US" sz="3200" b="1" dirty="0" smtClean="0"/>
              <a:t> - U</a:t>
            </a:r>
            <a:r>
              <a:rPr lang="en-US" sz="3200" b="1" baseline="-25000" dirty="0" smtClean="0"/>
              <a:t>-</a:t>
            </a:r>
            <a:r>
              <a:rPr lang="en-US" sz="3200" b="1" dirty="0" smtClean="0"/>
              <a:t>)</a:t>
            </a:r>
            <a:endParaRPr lang="bg-BG" sz="3200" b="1" dirty="0" smtClean="0"/>
          </a:p>
          <a:p>
            <a:r>
              <a:rPr lang="bg-BG" b="1" dirty="0" smtClean="0"/>
              <a:t> </a:t>
            </a:r>
            <a:r>
              <a:rPr lang="bg-BG" dirty="0" smtClean="0"/>
              <a:t>За идеален ОУ</a:t>
            </a:r>
            <a:r>
              <a:rPr lang="bg-BG" b="1" dirty="0" smtClean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en-US" i="1" dirty="0" smtClean="0"/>
              <a:t>A</a:t>
            </a:r>
            <a:r>
              <a:rPr lang="en-US" i="1" baseline="-25000" dirty="0" smtClean="0"/>
              <a:t>U</a:t>
            </a:r>
            <a:r>
              <a:rPr lang="bg-BG" i="1" baseline="-25000" dirty="0" smtClean="0"/>
              <a:t> </a:t>
            </a:r>
            <a:r>
              <a:rPr lang="bg-BG" i="1" dirty="0" smtClean="0"/>
              <a:t>= ∞;</a:t>
            </a:r>
          </a:p>
          <a:p>
            <a:pPr>
              <a:buFont typeface="Wingdings" pitchFamily="2" charset="2"/>
              <a:buChar char="q"/>
            </a:pPr>
            <a:r>
              <a:rPr lang="en-US" i="1" dirty="0" err="1" smtClean="0"/>
              <a:t>R</a:t>
            </a:r>
            <a:r>
              <a:rPr lang="en-US" i="1" baseline="-25000" dirty="0" err="1" smtClean="0"/>
              <a:t>in</a:t>
            </a:r>
            <a:r>
              <a:rPr lang="en-US" i="1" baseline="-25000" dirty="0" smtClean="0"/>
              <a:t> </a:t>
            </a:r>
            <a:r>
              <a:rPr lang="en-US" i="1" dirty="0" smtClean="0"/>
              <a:t>= </a:t>
            </a:r>
            <a:r>
              <a:rPr lang="bg-BG" i="1" dirty="0" smtClean="0"/>
              <a:t>∞;</a:t>
            </a:r>
            <a:endParaRPr lang="en-US" i="1" dirty="0" smtClean="0"/>
          </a:p>
          <a:p>
            <a:pPr>
              <a:buFont typeface="Wingdings" pitchFamily="2" charset="2"/>
              <a:buChar char="q"/>
            </a:pPr>
            <a:r>
              <a:rPr lang="en-US" i="1" dirty="0" smtClean="0"/>
              <a:t>R</a:t>
            </a:r>
            <a:r>
              <a:rPr lang="en-US" i="1" baseline="-25000" dirty="0" smtClean="0"/>
              <a:t>out</a:t>
            </a:r>
            <a:r>
              <a:rPr lang="en-US" i="1" dirty="0" smtClean="0"/>
              <a:t> = 0</a:t>
            </a:r>
            <a:r>
              <a:rPr lang="bg-BG" i="1" dirty="0" smtClean="0"/>
              <a:t>;</a:t>
            </a:r>
            <a:endParaRPr lang="en-US" i="1" dirty="0" smtClean="0"/>
          </a:p>
          <a:p>
            <a:pPr>
              <a:buFont typeface="Wingdings" pitchFamily="2" charset="2"/>
              <a:buChar char="q"/>
            </a:pPr>
            <a:r>
              <a:rPr lang="bg-BG" i="1" dirty="0" smtClean="0"/>
              <a:t>Безкрайна честотна лента;</a:t>
            </a:r>
          </a:p>
          <a:p>
            <a:r>
              <a:rPr lang="bg-BG" dirty="0" smtClean="0"/>
              <a:t> ОУ винаги изравнява двата потенциала на входа си !!!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ДА ГО ЗАХРАНИМ</a:t>
            </a:r>
            <a:endParaRPr lang="bg-BG" dirty="0"/>
          </a:p>
        </p:txBody>
      </p:sp>
      <p:pic>
        <p:nvPicPr>
          <p:cNvPr id="5" name="Content Placeholder 4" descr="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4600" y="1371600"/>
            <a:ext cx="4186471" cy="50929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8077200" cy="487363"/>
          </a:xfrm>
        </p:spPr>
        <p:txBody>
          <a:bodyPr/>
          <a:lstStyle/>
          <a:p>
            <a:r>
              <a:rPr lang="bg-BG" sz="2600" dirty="0" smtClean="0"/>
              <a:t>ЗАХРАНВАНЕ С ДВУПОЛЯРНО НАПРЕЖЕНИЕ</a:t>
            </a:r>
            <a:endParaRPr lang="bg-BG" sz="2600" dirty="0"/>
          </a:p>
        </p:txBody>
      </p:sp>
      <p:pic>
        <p:nvPicPr>
          <p:cNvPr id="5" name="Content Placeholder 4" descr="dual-power-regulator-12v-12v-by-lm7812-lm79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2286000"/>
            <a:ext cx="8619023" cy="2877232"/>
          </a:xfrm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838200" y="3581400"/>
            <a:ext cx="304800" cy="1981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91339" y="5562600"/>
            <a:ext cx="403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трансформатор със средна точка</a:t>
            </a:r>
            <a:endParaRPr lang="bg-BG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КОМПАРАТОР</a:t>
            </a:r>
            <a:endParaRPr lang="bg-BG" dirty="0"/>
          </a:p>
        </p:txBody>
      </p:sp>
      <p:pic>
        <p:nvPicPr>
          <p:cNvPr id="5" name="Content Placeholder 4" descr="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143000"/>
            <a:ext cx="6709537" cy="4336479"/>
          </a:xfrm>
        </p:spPr>
      </p:pic>
      <p:sp>
        <p:nvSpPr>
          <p:cNvPr id="6" name="Rectangle 5"/>
          <p:cNvSpPr/>
          <p:nvPr/>
        </p:nvSpPr>
        <p:spPr>
          <a:xfrm>
            <a:off x="0" y="5486400"/>
            <a:ext cx="42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 </a:t>
            </a:r>
            <a:r>
              <a:rPr lang="en-US" sz="3200" b="1" dirty="0" err="1" smtClean="0"/>
              <a:t>U</a:t>
            </a:r>
            <a:r>
              <a:rPr lang="en-US" sz="3200" b="1" baseline="-25000" dirty="0" err="1" smtClean="0"/>
              <a:t>out</a:t>
            </a:r>
            <a:r>
              <a:rPr lang="en-US" sz="3200" b="1" dirty="0" smtClean="0"/>
              <a:t> = A</a:t>
            </a:r>
            <a:r>
              <a:rPr lang="en-US" sz="3200" b="1" baseline="-25000" dirty="0" smtClean="0"/>
              <a:t>U</a:t>
            </a:r>
            <a:r>
              <a:rPr lang="en-US" sz="3200" b="1" dirty="0" smtClean="0"/>
              <a:t>(U</a:t>
            </a:r>
            <a:r>
              <a:rPr lang="en-US" sz="3200" b="1" baseline="-25000" dirty="0" smtClean="0"/>
              <a:t>+</a:t>
            </a:r>
            <a:r>
              <a:rPr lang="en-US" sz="3200" b="1" dirty="0" smtClean="0"/>
              <a:t> - U</a:t>
            </a:r>
            <a:r>
              <a:rPr lang="en-US" sz="3200" b="1" baseline="-25000" dirty="0" smtClean="0"/>
              <a:t>-</a:t>
            </a:r>
            <a:r>
              <a:rPr lang="en-US" sz="3200" b="1" dirty="0" smtClean="0"/>
              <a:t>)</a:t>
            </a:r>
            <a:endParaRPr lang="bg-BG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62732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~∞</a:t>
            </a:r>
            <a:endParaRPr lang="bg-BG" sz="3200" i="1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057400" y="6172200"/>
            <a:ext cx="762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604776" y="5257800"/>
            <a:ext cx="41601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/>
              <a:t>Ако:</a:t>
            </a:r>
          </a:p>
          <a:p>
            <a:r>
              <a:rPr lang="en-US" sz="2800" b="1" dirty="0" smtClean="0"/>
              <a:t>U</a:t>
            </a:r>
            <a:r>
              <a:rPr lang="en-US" sz="2800" b="1" baseline="-25000" dirty="0" smtClean="0"/>
              <a:t>+</a:t>
            </a:r>
            <a:r>
              <a:rPr lang="en-US" sz="2800" b="1" dirty="0" smtClean="0"/>
              <a:t> &gt; U</a:t>
            </a:r>
            <a:r>
              <a:rPr lang="en-US" sz="2800" b="1" baseline="-25000" dirty="0" smtClean="0"/>
              <a:t>-</a:t>
            </a:r>
            <a:r>
              <a:rPr lang="en-US" sz="2800" b="1" dirty="0" smtClean="0"/>
              <a:t> =&gt; </a:t>
            </a:r>
            <a:r>
              <a:rPr lang="en-US" sz="2800" b="1" dirty="0" err="1" smtClean="0"/>
              <a:t>U</a:t>
            </a:r>
            <a:r>
              <a:rPr lang="en-US" sz="2800" b="1" baseline="-25000" dirty="0" err="1" smtClean="0"/>
              <a:t>out</a:t>
            </a:r>
            <a:r>
              <a:rPr lang="en-US" sz="2800" b="1" dirty="0" smtClean="0"/>
              <a:t> = </a:t>
            </a:r>
            <a:r>
              <a:rPr lang="en-US" sz="2800" b="1" dirty="0" err="1" smtClean="0"/>
              <a:t>U</a:t>
            </a:r>
            <a:r>
              <a:rPr lang="en-US" sz="2800" b="1" baseline="-25000" dirty="0" err="1" smtClean="0"/>
              <a:t>supply</a:t>
            </a:r>
            <a:r>
              <a:rPr lang="en-US" sz="2800" b="1" baseline="-25000" dirty="0" smtClean="0"/>
              <a:t>+</a:t>
            </a:r>
          </a:p>
          <a:p>
            <a:r>
              <a:rPr lang="en-US" sz="2800" b="1" dirty="0" smtClean="0"/>
              <a:t>U</a:t>
            </a:r>
            <a:r>
              <a:rPr lang="en-US" sz="2800" b="1" baseline="-25000" dirty="0" smtClean="0"/>
              <a:t>+</a:t>
            </a:r>
            <a:r>
              <a:rPr lang="en-US" sz="2800" b="1" dirty="0" smtClean="0"/>
              <a:t> &lt; U</a:t>
            </a:r>
            <a:r>
              <a:rPr lang="en-US" sz="2800" b="1" baseline="-25000" dirty="0" smtClean="0"/>
              <a:t>-</a:t>
            </a:r>
            <a:r>
              <a:rPr lang="en-US" sz="2800" b="1" dirty="0" smtClean="0"/>
              <a:t> =&gt; </a:t>
            </a:r>
            <a:r>
              <a:rPr lang="en-US" sz="2800" b="1" dirty="0" err="1" smtClean="0"/>
              <a:t>U</a:t>
            </a:r>
            <a:r>
              <a:rPr lang="en-US" sz="2800" b="1" baseline="-25000" dirty="0" err="1" smtClean="0"/>
              <a:t>out</a:t>
            </a:r>
            <a:r>
              <a:rPr lang="en-US" sz="2800" b="1" dirty="0" smtClean="0"/>
              <a:t> = </a:t>
            </a:r>
            <a:r>
              <a:rPr lang="en-US" sz="2800" b="1" dirty="0" err="1" smtClean="0"/>
              <a:t>U</a:t>
            </a:r>
            <a:r>
              <a:rPr lang="en-US" sz="2800" b="1" baseline="-25000" dirty="0" err="1" smtClean="0"/>
              <a:t>supply</a:t>
            </a:r>
            <a:r>
              <a:rPr lang="en-US" sz="2800" b="1" baseline="-25000" dirty="0" smtClean="0"/>
              <a:t>-</a:t>
            </a:r>
            <a:endParaRPr lang="bg-BG" sz="2800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КОМПАРАТОР</a:t>
            </a:r>
            <a:endParaRPr lang="bg-BG" dirty="0"/>
          </a:p>
        </p:txBody>
      </p:sp>
      <p:pic>
        <p:nvPicPr>
          <p:cNvPr id="5" name="Content Placeholder 4" descr="150_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0" y="1676400"/>
            <a:ext cx="4638675" cy="46784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КОМПАРАТОР - ПРИЛОЖЕНИЕ</a:t>
            </a:r>
            <a:endParaRPr lang="bg-BG" dirty="0"/>
          </a:p>
        </p:txBody>
      </p:sp>
      <p:pic>
        <p:nvPicPr>
          <p:cNvPr id="5" name="Content Placeholder 4" descr="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5013" y="1676400"/>
            <a:ext cx="8689572" cy="4314740"/>
          </a:xfrm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3886200" y="1905000"/>
            <a:ext cx="1219200" cy="1676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886200" y="4191000"/>
            <a:ext cx="76200" cy="16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572000" y="1524000"/>
            <a:ext cx="231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опорно напрежение</a:t>
            </a:r>
            <a:endParaRPr lang="bg-BG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124200" y="5791200"/>
            <a:ext cx="272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динамично напрежение</a:t>
            </a:r>
            <a:endParaRPr lang="bg-BG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НИ ПРЕДСТОИ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229600" cy="5248275"/>
          </a:xfrm>
        </p:spPr>
        <p:txBody>
          <a:bodyPr/>
          <a:lstStyle/>
          <a:p>
            <a:pPr>
              <a:buNone/>
            </a:pPr>
            <a:endParaRPr lang="bg-BG" sz="2400" i="1" dirty="0" smtClean="0"/>
          </a:p>
          <a:p>
            <a:r>
              <a:rPr lang="bg-BG" sz="2400" i="1" dirty="0" smtClean="0"/>
              <a:t>ЕЛЕКТРОНЕН УСИЛВАТЕЛ</a:t>
            </a:r>
          </a:p>
          <a:p>
            <a:r>
              <a:rPr lang="bg-BG" sz="2400" i="1" dirty="0" smtClean="0"/>
              <a:t>ХАРАКТЕРИСТИКИ НА УСИЛВАТЕЛИТЕ</a:t>
            </a:r>
          </a:p>
          <a:p>
            <a:r>
              <a:rPr lang="bg-BG" sz="2400" i="1" dirty="0" smtClean="0"/>
              <a:t>ОПЕРАЦИОНЕН УСИЛВАТЕЛ</a:t>
            </a:r>
          </a:p>
          <a:p>
            <a:r>
              <a:rPr lang="bg-BG" sz="2400" i="1" dirty="0" smtClean="0"/>
              <a:t>КОМПАРАТОР</a:t>
            </a:r>
          </a:p>
          <a:p>
            <a:r>
              <a:rPr lang="bg-BG" sz="2400" i="1" dirty="0" smtClean="0"/>
              <a:t>УСИЛВАТЕЛНИ СХЕМИ</a:t>
            </a:r>
          </a:p>
          <a:p>
            <a:r>
              <a:rPr lang="bg-BG" sz="2400" i="1" dirty="0" smtClean="0"/>
              <a:t>ПРОГРАМИРУЕМИ УСИЛВАТЕЛИ</a:t>
            </a:r>
          </a:p>
          <a:p>
            <a:r>
              <a:rPr lang="bg-BG" sz="2400" i="1" dirty="0" smtClean="0"/>
              <a:t>ОПЕРАЦИИ И ОБРАБОТКИ НА СИГНАЛИ</a:t>
            </a:r>
          </a:p>
          <a:p>
            <a:r>
              <a:rPr lang="bg-BG" sz="2400" i="1" dirty="0" smtClean="0"/>
              <a:t>СПЕЦИФИЧНИ ПРИЛОЖЕНИЯ</a:t>
            </a:r>
            <a:endParaRPr lang="en-US" sz="2400" i="1" dirty="0" smtClean="0"/>
          </a:p>
          <a:p>
            <a:r>
              <a:rPr lang="bg-BG" sz="2400" i="1" dirty="0" smtClean="0"/>
              <a:t>РОБОТ – ПРЕСЛЕДВАЧ НА ЛИНИЯ</a:t>
            </a:r>
            <a:endParaRPr lang="bg-BG" sz="2400" i="1" dirty="0"/>
          </a:p>
        </p:txBody>
      </p:sp>
      <p:pic>
        <p:nvPicPr>
          <p:cNvPr id="4" name="Picture 3" descr="images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4637" y="4343400"/>
            <a:ext cx="2519363" cy="2519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КОМПАРАТОР - ПРИЛОЖЕНИЕ</a:t>
            </a:r>
            <a:endParaRPr lang="bg-BG" dirty="0"/>
          </a:p>
        </p:txBody>
      </p:sp>
      <p:pic>
        <p:nvPicPr>
          <p:cNvPr id="14" name="Content Placeholder 3" descr="фефе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229600" cy="3689131"/>
          </a:xfrm>
        </p:spPr>
      </p:pic>
      <p:cxnSp>
        <p:nvCxnSpPr>
          <p:cNvPr id="18" name="Straight Arrow Connector 17"/>
          <p:cNvCxnSpPr/>
          <p:nvPr/>
        </p:nvCxnSpPr>
        <p:spPr bwMode="auto">
          <a:xfrm flipH="1">
            <a:off x="4648200" y="2438400"/>
            <a:ext cx="304800" cy="1066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645988" y="1828800"/>
            <a:ext cx="2542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rgbClr val="FFC000"/>
                </a:solidFill>
              </a:rPr>
              <a:t>РАЗКРИТО !!!</a:t>
            </a:r>
            <a:endParaRPr lang="bg-BG" sz="2800" b="1" dirty="0">
              <a:solidFill>
                <a:srgbClr val="FFC000"/>
              </a:solidFill>
            </a:endParaRPr>
          </a:p>
        </p:txBody>
      </p:sp>
      <p:pic>
        <p:nvPicPr>
          <p:cNvPr id="20" name="Picture 19" descr="svetodiodni-ulichni-lampi-ikonomichn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572000"/>
            <a:ext cx="3097717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КОМПАРАТОР - ПРИЛОЖЕНИЕ</a:t>
            </a:r>
            <a:endParaRPr lang="bg-BG" dirty="0"/>
          </a:p>
        </p:txBody>
      </p:sp>
      <p:pic>
        <p:nvPicPr>
          <p:cNvPr id="5" name="Content Placeholder 4" descr="fd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066800"/>
            <a:ext cx="7331432" cy="4572000"/>
          </a:xfrm>
        </p:spPr>
      </p:pic>
      <p:pic>
        <p:nvPicPr>
          <p:cNvPr id="6" name="Picture 5" descr="wave-for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733800"/>
            <a:ext cx="2895332" cy="1885950"/>
          </a:xfrm>
          <a:prstGeom prst="rect">
            <a:avLst/>
          </a:prstGeom>
        </p:spPr>
      </p:pic>
      <p:pic>
        <p:nvPicPr>
          <p:cNvPr id="7" name="Picture 6" descr="wave-for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3733800"/>
            <a:ext cx="2778608" cy="180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НЕИНВЕРТИРАЩ УСИЛВАТЕЛ</a:t>
            </a:r>
            <a:endParaRPr lang="bg-BG" dirty="0"/>
          </a:p>
        </p:txBody>
      </p:sp>
      <p:pic>
        <p:nvPicPr>
          <p:cNvPr id="4" name="Content Placeholder 3" descr="fdf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219200"/>
            <a:ext cx="5299586" cy="3352800"/>
          </a:xfrm>
        </p:spPr>
      </p:pic>
      <p:pic>
        <p:nvPicPr>
          <p:cNvPr id="5" name="Picture 4" descr="dd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4631322"/>
            <a:ext cx="3892209" cy="1998078"/>
          </a:xfrm>
          <a:prstGeom prst="rect">
            <a:avLst/>
          </a:prstGeom>
        </p:spPr>
      </p:pic>
      <p:pic>
        <p:nvPicPr>
          <p:cNvPr id="8" name="Picture 7" descr="fdf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7800" y="4800600"/>
            <a:ext cx="3315367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ИНВЕРТИРАЩ УСИЛВАТЕЛ</a:t>
            </a:r>
            <a:endParaRPr lang="bg-BG" dirty="0"/>
          </a:p>
        </p:txBody>
      </p:sp>
      <p:pic>
        <p:nvPicPr>
          <p:cNvPr id="4" name="Content Placeholder 3" descr="fdf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219200"/>
            <a:ext cx="6248400" cy="3835135"/>
          </a:xfrm>
        </p:spPr>
      </p:pic>
      <p:pic>
        <p:nvPicPr>
          <p:cNvPr id="5" name="Picture 4" descr="fdf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724400"/>
            <a:ext cx="2943619" cy="1909374"/>
          </a:xfrm>
          <a:prstGeom prst="rect">
            <a:avLst/>
          </a:prstGeom>
        </p:spPr>
      </p:pic>
      <p:pic>
        <p:nvPicPr>
          <p:cNvPr id="8" name="Picture 7" descr="fdf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8800" y="5257800"/>
            <a:ext cx="2950388" cy="1219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ИНВЕРТИРАЩ УСИЛВАТЕЛ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да се намалят паразитни влияния се добавя </a:t>
            </a:r>
            <a:r>
              <a:rPr lang="en-US" b="1" dirty="0" smtClean="0"/>
              <a:t>R3</a:t>
            </a:r>
            <a:r>
              <a:rPr lang="en-US" dirty="0" smtClean="0"/>
              <a:t>.</a:t>
            </a:r>
            <a:endParaRPr lang="bg-BG" dirty="0"/>
          </a:p>
        </p:txBody>
      </p:sp>
      <p:pic>
        <p:nvPicPr>
          <p:cNvPr id="5" name="Picture 4" descr="fdf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209800"/>
            <a:ext cx="5029200" cy="4113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5105400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R3 = R1 || R2</a:t>
            </a:r>
            <a:endParaRPr lang="bg-BG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ПОВТОРИТЕЛ</a:t>
            </a:r>
            <a:r>
              <a:rPr lang="en-US" dirty="0" smtClean="0"/>
              <a:t> </a:t>
            </a:r>
            <a:r>
              <a:rPr lang="bg-BG" dirty="0" smtClean="0"/>
              <a:t>НА НАПРЕЖЕНИЕ</a:t>
            </a:r>
            <a:endParaRPr lang="bg-BG" dirty="0"/>
          </a:p>
        </p:txBody>
      </p:sp>
      <p:pic>
        <p:nvPicPr>
          <p:cNvPr id="5" name="Content Placeholder 4" descr="220px-Op-Amp_Unity-Gain_Buffer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676400"/>
            <a:ext cx="6153150" cy="2796886"/>
          </a:xfrm>
        </p:spPr>
      </p:pic>
      <p:sp>
        <p:nvSpPr>
          <p:cNvPr id="6" name="TextBox 5"/>
          <p:cNvSpPr txBox="1"/>
          <p:nvPr/>
        </p:nvSpPr>
        <p:spPr>
          <a:xfrm>
            <a:off x="3048000" y="4419600"/>
            <a:ext cx="31662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4400" b="1" dirty="0" smtClean="0">
                <a:solidFill>
                  <a:srgbClr val="FF0000"/>
                </a:solidFill>
              </a:rPr>
              <a:t> </a:t>
            </a:r>
            <a:r>
              <a:rPr lang="en-US" sz="4400" b="1" dirty="0" err="1" smtClean="0">
                <a:solidFill>
                  <a:srgbClr val="FF0000"/>
                </a:solidFill>
              </a:rPr>
              <a:t>U</a:t>
            </a:r>
            <a:r>
              <a:rPr lang="en-US" sz="4400" b="1" baseline="-25000" dirty="0" err="1" smtClean="0">
                <a:solidFill>
                  <a:srgbClr val="FF0000"/>
                </a:solidFill>
              </a:rPr>
              <a:t>in</a:t>
            </a:r>
            <a:r>
              <a:rPr lang="en-US" sz="4400" b="1" dirty="0" smtClean="0">
                <a:solidFill>
                  <a:srgbClr val="FF0000"/>
                </a:solidFill>
              </a:rPr>
              <a:t> = </a:t>
            </a:r>
            <a:r>
              <a:rPr lang="en-US" sz="4400" b="1" dirty="0" err="1" smtClean="0">
                <a:solidFill>
                  <a:srgbClr val="FF0000"/>
                </a:solidFill>
              </a:rPr>
              <a:t>U</a:t>
            </a:r>
            <a:r>
              <a:rPr lang="en-US" sz="4400" b="1" baseline="-25000" dirty="0" err="1" smtClean="0">
                <a:solidFill>
                  <a:srgbClr val="FF0000"/>
                </a:solidFill>
              </a:rPr>
              <a:t>out</a:t>
            </a:r>
            <a:endParaRPr lang="en-US" sz="4400" b="1" baseline="-25000" dirty="0" smtClean="0">
              <a:solidFill>
                <a:srgbClr val="FF0000"/>
              </a:solidFill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4400" b="1" dirty="0" smtClean="0">
                <a:solidFill>
                  <a:srgbClr val="FF0000"/>
                </a:solidFill>
              </a:rPr>
              <a:t> </a:t>
            </a:r>
            <a:r>
              <a:rPr lang="en-US" sz="4400" b="1" dirty="0" err="1" smtClean="0">
                <a:solidFill>
                  <a:srgbClr val="FF0000"/>
                </a:solidFill>
              </a:rPr>
              <a:t>R</a:t>
            </a:r>
            <a:r>
              <a:rPr lang="en-US" sz="4400" b="1" baseline="-25000" dirty="0" err="1" smtClean="0">
                <a:solidFill>
                  <a:srgbClr val="FF0000"/>
                </a:solidFill>
              </a:rPr>
              <a:t>in</a:t>
            </a:r>
            <a:r>
              <a:rPr lang="en-US" sz="4400" b="1" dirty="0" smtClean="0">
                <a:solidFill>
                  <a:srgbClr val="FF0000"/>
                </a:solidFill>
              </a:rPr>
              <a:t> = ∞</a:t>
            </a:r>
          </a:p>
          <a:p>
            <a:pPr algn="l">
              <a:buFont typeface="Wingdings" pitchFamily="2" charset="2"/>
              <a:buChar char="Ø"/>
            </a:pPr>
            <a:r>
              <a:rPr lang="en-US" sz="4400" b="1" dirty="0" smtClean="0">
                <a:solidFill>
                  <a:srgbClr val="FF0000"/>
                </a:solidFill>
              </a:rPr>
              <a:t> R</a:t>
            </a:r>
            <a:r>
              <a:rPr lang="en-US" sz="4400" b="1" baseline="-25000" dirty="0" smtClean="0">
                <a:solidFill>
                  <a:srgbClr val="FF0000"/>
                </a:solidFill>
              </a:rPr>
              <a:t>out</a:t>
            </a:r>
            <a:r>
              <a:rPr lang="en-US" sz="4400" b="1" dirty="0" smtClean="0">
                <a:solidFill>
                  <a:srgbClr val="FF0000"/>
                </a:solidFill>
              </a:rPr>
              <a:t> = 0</a:t>
            </a:r>
            <a:endParaRPr lang="bg-BG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АКТИВНИ ФИЛТРИ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000" dirty="0" smtClean="0">
                <a:solidFill>
                  <a:srgbClr val="0070C0"/>
                </a:solidFill>
              </a:rPr>
              <a:t>(+)Имат по-добри параметри от пасивните;</a:t>
            </a:r>
          </a:p>
          <a:p>
            <a:r>
              <a:rPr lang="bg-BG" sz="2000" dirty="0" smtClean="0">
                <a:solidFill>
                  <a:srgbClr val="0070C0"/>
                </a:solidFill>
              </a:rPr>
              <a:t>(+)С по-малко елементи, по-добър резултат;</a:t>
            </a:r>
          </a:p>
          <a:p>
            <a:r>
              <a:rPr lang="bg-BG" sz="2000" dirty="0" smtClean="0">
                <a:solidFill>
                  <a:srgbClr val="0070C0"/>
                </a:solidFill>
              </a:rPr>
              <a:t>(+)Малко изходно съпротивление – могат в изхода си да захранват друга схема;</a:t>
            </a:r>
          </a:p>
          <a:p>
            <a:r>
              <a:rPr lang="bg-BG" sz="2000" dirty="0" smtClean="0">
                <a:solidFill>
                  <a:srgbClr val="0070C0"/>
                </a:solidFill>
              </a:rPr>
              <a:t>(+)Възможност за усилване;</a:t>
            </a:r>
          </a:p>
          <a:p>
            <a:r>
              <a:rPr lang="bg-BG" sz="2000" dirty="0" smtClean="0">
                <a:solidFill>
                  <a:srgbClr val="FF0000"/>
                </a:solidFill>
              </a:rPr>
              <a:t>(-)Необходимост от захранване;</a:t>
            </a:r>
          </a:p>
          <a:p>
            <a:r>
              <a:rPr lang="bg-BG" sz="2000" dirty="0" smtClean="0">
                <a:solidFill>
                  <a:srgbClr val="FF0000"/>
                </a:solidFill>
              </a:rPr>
              <a:t>(-)По-висока цена.</a:t>
            </a:r>
          </a:p>
          <a:p>
            <a:pPr algn="ctr">
              <a:buNone/>
            </a:pPr>
            <a:r>
              <a:rPr lang="ru-RU" sz="2400" dirty="0" smtClean="0">
                <a:hlinkClick r:id="rId2"/>
              </a:rPr>
              <a:t>ОНЛАЙН ПРОЕКТИРАНЕ НА АКТИВНИ ФИЛТРИ</a:t>
            </a:r>
            <a:endParaRPr lang="bg-BG" sz="2400" dirty="0"/>
          </a:p>
        </p:txBody>
      </p:sp>
      <p:pic>
        <p:nvPicPr>
          <p:cNvPr id="7" name="Picture 6" descr="2ndOrderFilterDiagram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4133850"/>
            <a:ext cx="4810125" cy="2724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СУМАТОР</a:t>
            </a:r>
            <a:endParaRPr lang="bg-BG" dirty="0"/>
          </a:p>
        </p:txBody>
      </p:sp>
      <p:pic>
        <p:nvPicPr>
          <p:cNvPr id="5" name="Content Placeholder 4" descr="300px-Op-Amp_Summing_Amplifier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4308231" cy="3733800"/>
          </a:xfrm>
        </p:spPr>
      </p:pic>
      <p:pic>
        <p:nvPicPr>
          <p:cNvPr id="6" name="Picture 5" descr="fd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3621" y="1219200"/>
            <a:ext cx="6830379" cy="1495634"/>
          </a:xfrm>
          <a:prstGeom prst="rect">
            <a:avLst/>
          </a:prstGeom>
        </p:spPr>
      </p:pic>
      <p:pic>
        <p:nvPicPr>
          <p:cNvPr id="7" name="Picture 6" descr="fd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7200" y="3429000"/>
            <a:ext cx="4800600" cy="1364033"/>
          </a:xfrm>
          <a:prstGeom prst="rect">
            <a:avLst/>
          </a:prstGeom>
        </p:spPr>
      </p:pic>
      <p:pic>
        <p:nvPicPr>
          <p:cNvPr id="8" name="Picture 7" descr="fdf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0800" y="5151075"/>
            <a:ext cx="5943600" cy="1706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АУДИО МИКСЕР</a:t>
            </a:r>
            <a:endParaRPr lang="bg-BG" dirty="0"/>
          </a:p>
        </p:txBody>
      </p:sp>
      <p:pic>
        <p:nvPicPr>
          <p:cNvPr id="5" name="Content Placeholder 4" descr="imag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3505200"/>
            <a:ext cx="5715000" cy="3218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17292_S_metallica_membe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1143000"/>
            <a:ext cx="3276600" cy="231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АУДИО МИКСЕР</a:t>
            </a:r>
            <a:endParaRPr lang="bg-BG" dirty="0"/>
          </a:p>
        </p:txBody>
      </p:sp>
      <p:pic>
        <p:nvPicPr>
          <p:cNvPr id="5" name="Content Placeholder 4" descr="opamp45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8778106" cy="3810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УСИЛВАТЕЛ</a:t>
            </a:r>
            <a:endParaRPr lang="bg-BG" dirty="0"/>
          </a:p>
        </p:txBody>
      </p:sp>
      <p:pic>
        <p:nvPicPr>
          <p:cNvPr id="4" name="Content Placeholder 3" descr="гфгфгфгфгф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609995"/>
            <a:ext cx="8756996" cy="4028805"/>
          </a:xfr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1905000" y="4800600"/>
            <a:ext cx="53340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583247" y="586740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слаб входен сигнал</a:t>
            </a:r>
            <a:endParaRPr lang="bg-BG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93018" y="6248400"/>
            <a:ext cx="265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мощен изходен сигнал</a:t>
            </a:r>
            <a:endParaRPr lang="bg-BG" i="1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6705600" y="4724400"/>
            <a:ext cx="304800" cy="1447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648200" y="3048000"/>
            <a:ext cx="2057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629400" y="2678668"/>
            <a:ext cx="186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постоянен ток</a:t>
            </a:r>
            <a:endParaRPr lang="bg-BG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АУДИО УСИЛВАТЕЛ</a:t>
            </a:r>
            <a:endParaRPr lang="bg-BG" dirty="0"/>
          </a:p>
        </p:txBody>
      </p:sp>
      <p:pic>
        <p:nvPicPr>
          <p:cNvPr id="1026" name="Picture 2" descr="http://www.electronicshub.org/wp-content/uploads/2016/01/DSC0737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800"/>
            <a:ext cx="8229600" cy="380912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62000" y="1447800"/>
            <a:ext cx="7701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3"/>
              </a:rPr>
              <a:t>http://www.electronicshub.org/microphone-preamplifier/</a:t>
            </a:r>
            <a:endParaRPr lang="bg-BG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АУДИО УСИЛВАТЕЛ</a:t>
            </a:r>
            <a:endParaRPr lang="bg-BG" dirty="0"/>
          </a:p>
        </p:txBody>
      </p:sp>
      <p:pic>
        <p:nvPicPr>
          <p:cNvPr id="5" name="Content Placeholder 4" descr="Microphone-Preamplifier-1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9676" y="1981200"/>
            <a:ext cx="9163676" cy="3120450"/>
          </a:xfrm>
        </p:spPr>
      </p:pic>
      <p:sp>
        <p:nvSpPr>
          <p:cNvPr id="6" name="TextBox 5"/>
          <p:cNvSpPr txBox="1"/>
          <p:nvPr/>
        </p:nvSpPr>
        <p:spPr>
          <a:xfrm>
            <a:off x="799921" y="5867400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предусилвател</a:t>
            </a:r>
            <a:endParaRPr lang="bg-BG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710380" y="5715000"/>
            <a:ext cx="278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усилвател на мощност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2133600" y="4648200"/>
            <a:ext cx="304800" cy="114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8" idx="0"/>
          </p:cNvCxnSpPr>
          <p:nvPr/>
        </p:nvCxnSpPr>
        <p:spPr bwMode="auto">
          <a:xfrm>
            <a:off x="7086600" y="5029200"/>
            <a:ext cx="18585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ГЕНЕРАТОР НА СИГНАЛИ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400" dirty="0" smtClean="0"/>
              <a:t>Служи за създаване на електрическо трептение с определена форма и честота.</a:t>
            </a:r>
            <a:endParaRPr lang="bg-BG" dirty="0" smtClean="0"/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09800"/>
            <a:ext cx="5791200" cy="3952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4200" y="6324600"/>
            <a:ext cx="30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Генератор с мост на Вин</a:t>
            </a:r>
            <a:endParaRPr lang="bg-BG" b="1" dirty="0"/>
          </a:p>
        </p:txBody>
      </p:sp>
      <p:pic>
        <p:nvPicPr>
          <p:cNvPr id="7" name="Picture 6" descr="fgr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5580" y="4038600"/>
            <a:ext cx="2987840" cy="1824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ФУНКЦИОНАЛЕН ГЕНЕРАТОР</a:t>
            </a:r>
            <a:endParaRPr lang="bg-BG" dirty="0"/>
          </a:p>
        </p:txBody>
      </p:sp>
      <p:pic>
        <p:nvPicPr>
          <p:cNvPr id="5" name="Content Placeholder 4" descr="function-generato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67200" y="1219200"/>
            <a:ext cx="4876800" cy="2612571"/>
          </a:xfrm>
        </p:spPr>
      </p:pic>
      <p:pic>
        <p:nvPicPr>
          <p:cNvPr id="6" name="Picture 5" descr="product_93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124200"/>
            <a:ext cx="4191000" cy="3352800"/>
          </a:xfrm>
          <a:prstGeom prst="rect">
            <a:avLst/>
          </a:prstGeom>
        </p:spPr>
      </p:pic>
      <p:pic>
        <p:nvPicPr>
          <p:cNvPr id="7" name="Picture 6" descr="Digimess-SG100.-ima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1143000"/>
            <a:ext cx="4064000" cy="2514600"/>
          </a:xfrm>
          <a:prstGeom prst="rect">
            <a:avLst/>
          </a:prstGeom>
        </p:spPr>
      </p:pic>
      <p:pic>
        <p:nvPicPr>
          <p:cNvPr id="8" name="Picture 7" descr="sigge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1600" y="4038600"/>
            <a:ext cx="3048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696200" cy="487363"/>
          </a:xfrm>
        </p:spPr>
        <p:txBody>
          <a:bodyPr/>
          <a:lstStyle/>
          <a:p>
            <a:r>
              <a:rPr lang="bg-BG" dirty="0" smtClean="0"/>
              <a:t>ФУНКЦИОНАЛЕН ГЕНЕРАТОР В </a:t>
            </a:r>
            <a:r>
              <a:rPr lang="en-US" dirty="0" smtClean="0"/>
              <a:t>PROTEUS</a:t>
            </a:r>
            <a:endParaRPr lang="bg-BG" dirty="0"/>
          </a:p>
        </p:txBody>
      </p:sp>
      <p:pic>
        <p:nvPicPr>
          <p:cNvPr id="5" name="Content Placeholder 4" descr="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0400" y="2133600"/>
            <a:ext cx="5570773" cy="3767867"/>
          </a:xfrm>
        </p:spPr>
      </p:pic>
      <p:pic>
        <p:nvPicPr>
          <p:cNvPr id="6" name="Picture 5" descr="ff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209800"/>
            <a:ext cx="2695391" cy="3234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ПРОГРАМИРУЕМ УСИЛВАТЕЛ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PGA – Programmable Gain Amplifier</a:t>
            </a:r>
            <a:r>
              <a:rPr lang="bg-BG" sz="2400" dirty="0" smtClean="0"/>
              <a:t>;</a:t>
            </a:r>
            <a:endParaRPr lang="en-US" sz="2400" dirty="0" smtClean="0"/>
          </a:p>
          <a:p>
            <a:r>
              <a:rPr lang="bg-BG" sz="2400" dirty="0" smtClean="0"/>
              <a:t>Усилвател, на който коефициента на усилване може да бъде управляван по електронен начин (с микроконтолер, софтуер + управляваща електроника...).</a:t>
            </a:r>
          </a:p>
          <a:p>
            <a:pPr>
              <a:buNone/>
            </a:pPr>
            <a:endParaRPr lang="bg-BG" sz="2400" dirty="0"/>
          </a:p>
        </p:txBody>
      </p:sp>
      <p:pic>
        <p:nvPicPr>
          <p:cNvPr id="5" name="Picture 4" descr="volume-control-window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3352800"/>
            <a:ext cx="6953250" cy="3299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ПРОГРАМИРУЕМ УСИЛВАТЕЛ</a:t>
            </a:r>
            <a:endParaRPr lang="bg-BG" dirty="0"/>
          </a:p>
        </p:txBody>
      </p:sp>
      <p:pic>
        <p:nvPicPr>
          <p:cNvPr id="4" name="Content Placeholder 3" descr="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2182" y="1434737"/>
            <a:ext cx="5462935" cy="5076455"/>
          </a:xfrm>
        </p:spPr>
      </p:pic>
      <p:pic>
        <p:nvPicPr>
          <p:cNvPr id="5" name="Picture 4" descr="fdf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0" y="2667000"/>
            <a:ext cx="2514600" cy="1631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ПРОГРАМИРУЕМ УСИЛВАТЕЛ</a:t>
            </a:r>
            <a:endParaRPr lang="bg-BG" dirty="0"/>
          </a:p>
        </p:txBody>
      </p:sp>
      <p:pic>
        <p:nvPicPr>
          <p:cNvPr id="5" name="Content Placeholder 4" descr="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178895"/>
            <a:ext cx="7534688" cy="5317891"/>
          </a:xfr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219200" y="2743200"/>
            <a:ext cx="16764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3200400" y="3657600"/>
            <a:ext cx="1600200" cy="2209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-33630" y="3124200"/>
            <a:ext cx="2085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аналогов </a:t>
            </a:r>
          </a:p>
          <a:p>
            <a:r>
              <a:rPr lang="bg-BG" i="1" dirty="0" smtClean="0"/>
              <a:t>мултиплексор</a:t>
            </a:r>
          </a:p>
          <a:p>
            <a:r>
              <a:rPr lang="bg-BG" i="1" dirty="0" smtClean="0"/>
              <a:t>/демултиплексор</a:t>
            </a:r>
            <a:endParaRPr lang="bg-BG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-14841" y="5791200"/>
            <a:ext cx="3596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цифрови сигнали под</a:t>
            </a:r>
            <a:r>
              <a:rPr lang="en-US" i="1" smtClean="0"/>
              <a:t>a</a:t>
            </a:r>
            <a:r>
              <a:rPr lang="bg-BG" i="1" smtClean="0"/>
              <a:t>вани </a:t>
            </a:r>
            <a:r>
              <a:rPr lang="bg-BG" i="1" dirty="0" smtClean="0"/>
              <a:t>от </a:t>
            </a:r>
          </a:p>
          <a:p>
            <a:r>
              <a:rPr lang="bg-BG" i="1" dirty="0" smtClean="0"/>
              <a:t>компютър/микроконтролер</a:t>
            </a:r>
          </a:p>
          <a:p>
            <a:r>
              <a:rPr lang="bg-BG" i="1" dirty="0" smtClean="0"/>
              <a:t>управляваща електроника....</a:t>
            </a:r>
            <a:endParaRPr lang="bg-BG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ПРОГРАМИРУЕМ УСИЛВАТЕЛ</a:t>
            </a:r>
            <a:endParaRPr lang="bg-BG" dirty="0"/>
          </a:p>
        </p:txBody>
      </p:sp>
      <p:pic>
        <p:nvPicPr>
          <p:cNvPr id="5" name="Content Placeholder 4" descr="e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828800"/>
            <a:ext cx="6220172" cy="4444682"/>
          </a:xfrm>
        </p:spPr>
      </p:pic>
      <p:pic>
        <p:nvPicPr>
          <p:cNvPr id="6" name="Picture 5" descr="799906157AD5171-p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4200" y="1066800"/>
            <a:ext cx="2057687" cy="2572109"/>
          </a:xfrm>
          <a:prstGeom prst="rect">
            <a:avLst/>
          </a:prstGeom>
        </p:spPr>
      </p:pic>
      <p:pic>
        <p:nvPicPr>
          <p:cNvPr id="7" name="Picture 6" descr="424340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2868" y="3124200"/>
            <a:ext cx="1360932" cy="1447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>
            <a:off x="4800600" y="3048000"/>
            <a:ext cx="1447800" cy="3200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306159" y="6324600"/>
            <a:ext cx="278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цифров потенциметър</a:t>
            </a:r>
            <a:endParaRPr lang="bg-BG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РОБОТ – ПРЕСЛЕДВАЧ НА ЛИНИЯ</a:t>
            </a:r>
            <a:endParaRPr lang="bg-BG" dirty="0"/>
          </a:p>
        </p:txBody>
      </p:sp>
      <p:pic>
        <p:nvPicPr>
          <p:cNvPr id="4" name="Content Placeholder 3" descr="lfr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371600"/>
            <a:ext cx="6858000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УСИЛВАТЕЛ - ПРИМЕР</a:t>
            </a:r>
            <a:endParaRPr lang="bg-BG" dirty="0"/>
          </a:p>
        </p:txBody>
      </p:sp>
      <p:pic>
        <p:nvPicPr>
          <p:cNvPr id="5" name="Content Placeholder 4" descr="цар аудио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787" y="2590800"/>
            <a:ext cx="9111214" cy="3829935"/>
          </a:xfrm>
        </p:spPr>
      </p:pic>
      <p:pic>
        <p:nvPicPr>
          <p:cNvPr id="6" name="Picture 5" descr="clip-art-listening-to-music-6042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1219200"/>
            <a:ext cx="3415061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1600200"/>
            <a:ext cx="290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/>
              <a:t>АУДИО СИСТЕМА ЗА </a:t>
            </a:r>
          </a:p>
          <a:p>
            <a:r>
              <a:rPr lang="bg-BG" sz="2000" b="1" dirty="0" smtClean="0"/>
              <a:t>АВТОМОБИЛ</a:t>
            </a:r>
            <a:endParaRPr lang="bg-BG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РОБОТ – ПРЕСЛЕДВАЧ НА ЛИНИЯ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400" b="1" u="sng" dirty="0" smtClean="0"/>
              <a:t>ЗАДАЧА:</a:t>
            </a:r>
            <a:r>
              <a:rPr lang="bg-BG" sz="2400" b="1" dirty="0" smtClean="0"/>
              <a:t> </a:t>
            </a:r>
            <a:r>
              <a:rPr lang="bg-BG" sz="2400" dirty="0" smtClean="0"/>
              <a:t>Да се проектира Робот – Преследвач на линия с помощта на ОУ (без </a:t>
            </a:r>
            <a:r>
              <a:rPr lang="bg-BG" sz="2400" i="1" dirty="0" smtClean="0"/>
              <a:t>микроконтролер</a:t>
            </a:r>
            <a:r>
              <a:rPr lang="bg-BG" sz="2400" dirty="0" smtClean="0"/>
              <a:t>).</a:t>
            </a:r>
            <a:endParaRPr lang="bg-BG" sz="2400" dirty="0"/>
          </a:p>
        </p:txBody>
      </p:sp>
      <p:pic>
        <p:nvPicPr>
          <p:cNvPr id="4" name="Picture 3" descr="4wd-car-toy-look-lfr-connect-in-co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438400"/>
            <a:ext cx="5334000" cy="42894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4648200" y="6096000"/>
            <a:ext cx="19812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590607" y="6019800"/>
            <a:ext cx="236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сензори за линията</a:t>
            </a:r>
            <a:endParaRPr lang="bg-BG" i="1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371600" y="4800600"/>
            <a:ext cx="144780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1676400" y="4419600"/>
            <a:ext cx="3657600" cy="1447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04800" y="5867400"/>
            <a:ext cx="2362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електромотори с </a:t>
            </a:r>
          </a:p>
          <a:p>
            <a:r>
              <a:rPr lang="bg-BG" i="1" dirty="0" smtClean="0"/>
              <a:t>колела и редуктори</a:t>
            </a:r>
            <a:endParaRPr lang="bg-BG" i="1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419600" y="3657600"/>
            <a:ext cx="30480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943600" y="2895600"/>
            <a:ext cx="3145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управляваща електроника</a:t>
            </a:r>
          </a:p>
          <a:p>
            <a:r>
              <a:rPr lang="bg-BG" i="1" dirty="0" smtClean="0"/>
              <a:t>+ батерия</a:t>
            </a:r>
            <a:endParaRPr lang="bg-BG" i="1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5029200" y="4953000"/>
            <a:ext cx="19050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6934200" y="4648200"/>
            <a:ext cx="1140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търкало</a:t>
            </a:r>
          </a:p>
          <a:p>
            <a:r>
              <a:rPr lang="bg-BG" i="1" dirty="0" smtClean="0"/>
              <a:t>(опора)</a:t>
            </a:r>
            <a:endParaRPr lang="bg-BG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78711" y="63246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шаси</a:t>
            </a:r>
            <a:endParaRPr lang="bg-BG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ШАСИ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400" dirty="0" smtClean="0"/>
              <a:t>Шаси – конструкцията, върху която ще се монтира всичко. Продават се готови, но всеки е споспбен да прояви креативност и да направи красиво шаси с подръчни материали.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arduino_robot_platformu_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048000"/>
            <a:ext cx="2743200" cy="2271370"/>
          </a:xfrm>
          <a:prstGeom prst="rect">
            <a:avLst/>
          </a:prstGeom>
        </p:spPr>
      </p:pic>
      <p:pic>
        <p:nvPicPr>
          <p:cNvPr id="6" name="Picture 5" descr="images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5178" y="2819400"/>
            <a:ext cx="3788822" cy="2647950"/>
          </a:xfrm>
          <a:prstGeom prst="rect">
            <a:avLst/>
          </a:prstGeom>
        </p:spPr>
      </p:pic>
      <p:pic>
        <p:nvPicPr>
          <p:cNvPr id="7" name="Picture 6" descr="images 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7800" y="4953000"/>
            <a:ext cx="2619375" cy="1743075"/>
          </a:xfrm>
          <a:prstGeom prst="rect">
            <a:avLst/>
          </a:prstGeom>
        </p:spPr>
      </p:pic>
      <p:pic>
        <p:nvPicPr>
          <p:cNvPr id="8" name="Picture 7" descr="изтеглен файл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2971800"/>
            <a:ext cx="2466975" cy="1847850"/>
          </a:xfrm>
          <a:prstGeom prst="rect">
            <a:avLst/>
          </a:prstGeom>
        </p:spPr>
      </p:pic>
      <p:pic>
        <p:nvPicPr>
          <p:cNvPr id="9" name="Picture 8" descr="robotica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0800" y="4876800"/>
            <a:ext cx="2438400" cy="1828800"/>
          </a:xfrm>
          <a:prstGeom prst="rect">
            <a:avLst/>
          </a:prstGeom>
        </p:spPr>
      </p:pic>
      <p:pic>
        <p:nvPicPr>
          <p:cNvPr id="11" name="Picture 10" descr="plan9_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" y="5290375"/>
            <a:ext cx="1981200" cy="156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ТРЕТА ОПОРА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bg-BG" sz="2400" dirty="0" smtClean="0"/>
              <a:t>Служи за трета опорна точка. Две от опорите ще бъдат водещите колела, а третата опора ще бъде пасивна –трета опора.</a:t>
            </a:r>
          </a:p>
          <a:p>
            <a:pPr>
              <a:buFont typeface="Wingdings" pitchFamily="2" charset="2"/>
              <a:buChar char="§"/>
            </a:pPr>
            <a:r>
              <a:rPr lang="bg-BG" sz="2400" u="sng" dirty="0" smtClean="0"/>
              <a:t>Аксиома от математиката:</a:t>
            </a:r>
            <a:r>
              <a:rPr lang="bg-BG" sz="2400" dirty="0" smtClean="0"/>
              <a:t> “</a:t>
            </a:r>
            <a:r>
              <a:rPr lang="bg-BG" sz="2000" i="1" dirty="0" smtClean="0"/>
              <a:t>Една равнина се определя от </a:t>
            </a:r>
            <a:r>
              <a:rPr lang="bg-BG" sz="2000" b="1" i="1" dirty="0" smtClean="0"/>
              <a:t>три</a:t>
            </a:r>
            <a:r>
              <a:rPr lang="bg-BG" sz="2000" i="1" dirty="0" smtClean="0"/>
              <a:t> точки, който не лежат на една права.”</a:t>
            </a:r>
            <a:endParaRPr lang="bg-BG" sz="2400" i="1" dirty="0"/>
          </a:p>
        </p:txBody>
      </p:sp>
      <p:pic>
        <p:nvPicPr>
          <p:cNvPr id="6" name="Picture 5" descr="caster-whe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581400"/>
            <a:ext cx="2743200" cy="2743200"/>
          </a:xfrm>
          <a:prstGeom prst="rect">
            <a:avLst/>
          </a:prstGeom>
        </p:spPr>
      </p:pic>
      <p:pic>
        <p:nvPicPr>
          <p:cNvPr id="7" name="Picture 6" descr="sharikovaja-opora-dla-shassi-robo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3276600"/>
            <a:ext cx="3410972" cy="2514600"/>
          </a:xfrm>
          <a:prstGeom prst="rect">
            <a:avLst/>
          </a:prstGeom>
        </p:spPr>
      </p:pic>
      <p:pic>
        <p:nvPicPr>
          <p:cNvPr id="8" name="Picture 7" descr="arduino_robot_platformu_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3276600"/>
            <a:ext cx="3430841" cy="2840736"/>
          </a:xfrm>
          <a:prstGeom prst="rect">
            <a:avLst/>
          </a:prstGeom>
        </p:spPr>
      </p:pic>
      <p:pic>
        <p:nvPicPr>
          <p:cNvPr id="9" name="Picture 8" descr="images (3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5038726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ЕЛЕКТОМОТОРИ И ЗАДВИЖВАНЕ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Постояннотокови електромотори, редуктори, и колела.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micro_mo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0" y="1828800"/>
            <a:ext cx="2895600" cy="2895600"/>
          </a:xfrm>
          <a:prstGeom prst="rect">
            <a:avLst/>
          </a:prstGeom>
        </p:spPr>
      </p:pic>
      <p:pic>
        <p:nvPicPr>
          <p:cNvPr id="6" name="Picture 5" descr="images (5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133600"/>
            <a:ext cx="3048000" cy="3048000"/>
          </a:xfrm>
          <a:prstGeom prst="rect">
            <a:avLst/>
          </a:prstGeom>
        </p:spPr>
      </p:pic>
      <p:pic>
        <p:nvPicPr>
          <p:cNvPr id="7" name="Picture 6" descr="images (4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9800" y="4191000"/>
            <a:ext cx="2438400" cy="2438400"/>
          </a:xfrm>
          <a:prstGeom prst="rect">
            <a:avLst/>
          </a:prstGeom>
        </p:spPr>
      </p:pic>
      <p:pic>
        <p:nvPicPr>
          <p:cNvPr id="8" name="Picture 7" descr="solarbotics-regular-motor-2-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38600" y="2133600"/>
            <a:ext cx="2209800" cy="2209800"/>
          </a:xfrm>
          <a:prstGeom prst="rect">
            <a:avLst/>
          </a:prstGeom>
        </p:spPr>
      </p:pic>
      <p:pic>
        <p:nvPicPr>
          <p:cNvPr id="9" name="Picture 8" descr="91020-Tamiya-Twin-Motor-Gear-Box_Pic01-700x70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1600" y="4038600"/>
            <a:ext cx="2495550" cy="249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СЕНЗОРНА СИСТЕМА</a:t>
            </a:r>
            <a:endParaRPr lang="bg-BG" dirty="0"/>
          </a:p>
        </p:txBody>
      </p:sp>
      <p:pic>
        <p:nvPicPr>
          <p:cNvPr id="7" name="Content Placeholder 6" descr="light_reflective_LED_LD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600200"/>
            <a:ext cx="7224954" cy="43011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СЕНЗОРНА СИСТЕМА</a:t>
            </a:r>
            <a:endParaRPr lang="bg-BG" dirty="0"/>
          </a:p>
        </p:txBody>
      </p:sp>
      <p:pic>
        <p:nvPicPr>
          <p:cNvPr id="5" name="Content Placeholder 4" descr="dewdw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0" y="1371600"/>
            <a:ext cx="5002432" cy="4953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ПРИНЦИП НА ДЕЙСТВИЕ</a:t>
            </a:r>
            <a:endParaRPr lang="bg-BG" dirty="0"/>
          </a:p>
        </p:txBody>
      </p:sp>
      <p:pic>
        <p:nvPicPr>
          <p:cNvPr id="5" name="Content Placeholder 4" descr="light_reflective_LED_LD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3767137"/>
            <a:ext cx="5191955" cy="3090863"/>
          </a:xfrm>
        </p:spPr>
      </p:pic>
      <p:pic>
        <p:nvPicPr>
          <p:cNvPr id="6" name="Content Placeholder 6" descr="light_reflective_LED_LD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4400" y="1219200"/>
            <a:ext cx="4554957" cy="271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484194" y="2133600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U</a:t>
            </a:r>
            <a:r>
              <a:rPr lang="en-US" sz="4000" b="1" baseline="-25000" dirty="0" err="1" smtClean="0"/>
              <a:t>sen</a:t>
            </a:r>
            <a:r>
              <a:rPr lang="en-US" sz="4000" b="1" baseline="-25000" dirty="0" smtClean="0"/>
              <a:t> </a:t>
            </a:r>
            <a:r>
              <a:rPr lang="en-US" sz="4000" b="1" dirty="0" smtClean="0"/>
              <a:t>= MAX</a:t>
            </a:r>
            <a:endParaRPr lang="bg-BG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61986" y="4724400"/>
            <a:ext cx="2622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U</a:t>
            </a:r>
            <a:r>
              <a:rPr lang="en-US" sz="4000" b="1" baseline="-25000" dirty="0" err="1" smtClean="0"/>
              <a:t>sen</a:t>
            </a:r>
            <a:r>
              <a:rPr lang="en-US" sz="4000" b="1" baseline="-25000" dirty="0" smtClean="0"/>
              <a:t> </a:t>
            </a:r>
            <a:r>
              <a:rPr lang="en-US" sz="4000" b="1" dirty="0" smtClean="0"/>
              <a:t>= MIN</a:t>
            </a:r>
            <a:endParaRPr lang="bg-BG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УПРАВЛЯВАЩА ЕЛЕКТРОНИКА</a:t>
            </a:r>
            <a:endParaRPr lang="bg-BG" dirty="0"/>
          </a:p>
        </p:txBody>
      </p:sp>
      <p:pic>
        <p:nvPicPr>
          <p:cNvPr id="5" name="Content Placeholder 4" descr="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20248"/>
            <a:ext cx="7930330" cy="4937752"/>
          </a:xfrm>
        </p:spPr>
      </p:pic>
      <p:sp>
        <p:nvSpPr>
          <p:cNvPr id="7" name="TextBox 6"/>
          <p:cNvSpPr txBox="1"/>
          <p:nvPr/>
        </p:nvSpPr>
        <p:spPr>
          <a:xfrm>
            <a:off x="3501879" y="1371600"/>
            <a:ext cx="482536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2800" b="1" dirty="0" err="1" smtClean="0"/>
              <a:t>Usen</a:t>
            </a:r>
            <a:r>
              <a:rPr lang="en-US" sz="2800" b="1" dirty="0" smtClean="0"/>
              <a:t> &lt; </a:t>
            </a:r>
            <a:r>
              <a:rPr lang="en-US" sz="2800" b="1" dirty="0" err="1" smtClean="0"/>
              <a:t>Uset</a:t>
            </a:r>
            <a:r>
              <a:rPr lang="en-US" sz="2800" b="1" dirty="0" smtClean="0"/>
              <a:t> =&gt; </a:t>
            </a:r>
            <a:r>
              <a:rPr lang="en-US" sz="2800" b="1" dirty="0" err="1" smtClean="0"/>
              <a:t>Uout</a:t>
            </a:r>
            <a:r>
              <a:rPr lang="en-US" sz="2800" b="1" dirty="0" smtClean="0"/>
              <a:t> = 0</a:t>
            </a:r>
          </a:p>
          <a:p>
            <a:pPr algn="l">
              <a:buFont typeface="Wingdings" pitchFamily="2" charset="2"/>
              <a:buChar char="Ø"/>
            </a:pPr>
            <a:r>
              <a:rPr lang="en-US" sz="2800" b="1" dirty="0" err="1" smtClean="0"/>
              <a:t>Usen</a:t>
            </a:r>
            <a:r>
              <a:rPr lang="en-US" sz="2800" b="1" dirty="0" smtClean="0"/>
              <a:t> &gt; </a:t>
            </a:r>
            <a:r>
              <a:rPr lang="en-US" sz="2800" b="1" dirty="0" err="1" smtClean="0"/>
              <a:t>Uset</a:t>
            </a:r>
            <a:r>
              <a:rPr lang="en-US" sz="2800" b="1" dirty="0" smtClean="0"/>
              <a:t> =&gt; </a:t>
            </a:r>
            <a:r>
              <a:rPr lang="en-US" sz="2800" b="1" dirty="0" err="1" smtClean="0"/>
              <a:t>Uout</a:t>
            </a:r>
            <a:r>
              <a:rPr lang="en-US" sz="2800" b="1" dirty="0" smtClean="0"/>
              <a:t> ~ 9V</a:t>
            </a:r>
            <a:endParaRPr lang="bg-BG" sz="2800" b="1" dirty="0" smtClean="0"/>
          </a:p>
          <a:p>
            <a:endParaRPr lang="bg-BG" dirty="0"/>
          </a:p>
        </p:txBody>
      </p:sp>
      <p:pic>
        <p:nvPicPr>
          <p:cNvPr id="8" name="Picture 7" descr="cermet-trimmer-pot-500x5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400" y="2514600"/>
            <a:ext cx="1924050" cy="19240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5257800" y="3581400"/>
            <a:ext cx="2133600" cy="1905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ЕЛЕКТРОЗАДВИЖВАНЕ</a:t>
            </a:r>
            <a:endParaRPr lang="bg-BG" dirty="0"/>
          </a:p>
        </p:txBody>
      </p:sp>
      <p:pic>
        <p:nvPicPr>
          <p:cNvPr id="5" name="Content Placeholder 4" descr="fdf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066800"/>
            <a:ext cx="3749652" cy="5181600"/>
          </a:xfrm>
        </p:spPr>
      </p:pic>
      <p:pic>
        <p:nvPicPr>
          <p:cNvPr id="6" name="Контейнер за съдържание 3" descr="Transistor-as-a-Switch-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038600" y="3733800"/>
            <a:ext cx="487470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Контейнер за съдържание 3" descr="Transistor-as-a-Switch-OF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343400" y="1143000"/>
            <a:ext cx="4343400" cy="278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33400" y="6211669"/>
            <a:ext cx="388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Courier New" pitchFamily="49" charset="0"/>
              <a:buChar char="o"/>
            </a:pPr>
            <a:r>
              <a:rPr lang="bg-BG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Uin</a:t>
            </a:r>
            <a:r>
              <a:rPr lang="en-US" b="1" dirty="0" smtClean="0">
                <a:solidFill>
                  <a:srgbClr val="FF0000"/>
                </a:solidFill>
              </a:rPr>
              <a:t> = 0 -&gt; </a:t>
            </a:r>
            <a:r>
              <a:rPr lang="bg-BG" b="1" dirty="0" smtClean="0">
                <a:solidFill>
                  <a:srgbClr val="FF0000"/>
                </a:solidFill>
              </a:rPr>
              <a:t>моторът не се върти</a:t>
            </a:r>
          </a:p>
          <a:p>
            <a:pPr algn="l">
              <a:buFont typeface="Courier New" pitchFamily="49" charset="0"/>
              <a:buChar char="o"/>
            </a:pPr>
            <a:r>
              <a:rPr lang="bg-BG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Uin</a:t>
            </a:r>
            <a:r>
              <a:rPr lang="en-US" b="1" dirty="0" smtClean="0">
                <a:solidFill>
                  <a:srgbClr val="FF0000"/>
                </a:solidFill>
              </a:rPr>
              <a:t> ~ 9V -&gt; </a:t>
            </a:r>
            <a:r>
              <a:rPr lang="bg-BG" b="1" dirty="0" smtClean="0">
                <a:solidFill>
                  <a:srgbClr val="FF0000"/>
                </a:solidFill>
              </a:rPr>
              <a:t>моторът се върти</a:t>
            </a:r>
            <a:endParaRPr lang="bg-BG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ЕЛЕКТРИЧЕСКА СХЕМА</a:t>
            </a:r>
            <a:endParaRPr lang="bg-BG" dirty="0"/>
          </a:p>
        </p:txBody>
      </p:sp>
      <p:pic>
        <p:nvPicPr>
          <p:cNvPr id="5" name="Content Placeholder 4" descr="eer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15212" y="1981200"/>
            <a:ext cx="8194812" cy="3886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УСИЛВАТЕЛИ - ПРИМЕР</a:t>
            </a:r>
            <a:endParaRPr lang="bg-BG" dirty="0"/>
          </a:p>
        </p:txBody>
      </p:sp>
      <p:pic>
        <p:nvPicPr>
          <p:cNvPr id="5" name="Content Placeholder 4" descr="180px-SchemaPiezo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5000" y="3048000"/>
            <a:ext cx="3124200" cy="3124200"/>
          </a:xfrm>
        </p:spPr>
      </p:pic>
      <p:pic>
        <p:nvPicPr>
          <p:cNvPr id="6" name="Picture 5" descr="Hall_sensor_tach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3200400"/>
            <a:ext cx="3657600" cy="2723177"/>
          </a:xfrm>
          <a:prstGeom prst="rect">
            <a:avLst/>
          </a:prstGeom>
        </p:spPr>
      </p:pic>
      <p:pic>
        <p:nvPicPr>
          <p:cNvPr id="7" name="Picture 6" descr="изтеглен файл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0" y="1219200"/>
            <a:ext cx="2286000" cy="2018184"/>
          </a:xfrm>
          <a:prstGeom prst="rect">
            <a:avLst/>
          </a:prstGeom>
        </p:spPr>
      </p:pic>
      <p:pic>
        <p:nvPicPr>
          <p:cNvPr id="8" name="Picture 7" descr="изтеглен файл (1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" y="1219200"/>
            <a:ext cx="2667000" cy="1885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9526" y="5791200"/>
            <a:ext cx="2751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Датчик на Хол</a:t>
            </a:r>
          </a:p>
          <a:p>
            <a:r>
              <a:rPr lang="bg-BG" i="1" dirty="0" smtClean="0"/>
              <a:t>- усеща магнитно поле</a:t>
            </a:r>
            <a:endParaRPr lang="bg-BG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517749" y="5943600"/>
            <a:ext cx="294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Пиезоелектричен сензор</a:t>
            </a:r>
            <a:endParaRPr lang="bg-BG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1143000"/>
            <a:ext cx="37939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Повечето сензори </a:t>
            </a:r>
          </a:p>
          <a:p>
            <a:r>
              <a:rPr lang="bg-BG" dirty="0" smtClean="0"/>
              <a:t>по природа имат много </a:t>
            </a:r>
          </a:p>
          <a:p>
            <a:r>
              <a:rPr lang="bg-BG" dirty="0" smtClean="0"/>
              <a:t>малко изхдно напрежение и ток,</a:t>
            </a:r>
          </a:p>
          <a:p>
            <a:r>
              <a:rPr lang="bg-BG" dirty="0" smtClean="0"/>
              <a:t>който не може да бъде директно </a:t>
            </a:r>
          </a:p>
          <a:p>
            <a:r>
              <a:rPr lang="bg-BG" dirty="0" smtClean="0"/>
              <a:t>обработен от компютър </a:t>
            </a:r>
          </a:p>
          <a:p>
            <a:r>
              <a:rPr lang="bg-BG" dirty="0" smtClean="0"/>
              <a:t>или микроконтролер.</a:t>
            </a:r>
          </a:p>
          <a:p>
            <a:r>
              <a:rPr lang="bg-BG" dirty="0" smtClean="0"/>
              <a:t>На помощ идват </a:t>
            </a:r>
            <a:r>
              <a:rPr lang="bg-BG" b="1" dirty="0" smtClean="0"/>
              <a:t>усилвателите</a:t>
            </a:r>
            <a:r>
              <a:rPr lang="bg-BG" dirty="0" smtClean="0"/>
              <a:t>.</a:t>
            </a:r>
            <a:endParaRPr lang="bg-BG" dirty="0"/>
          </a:p>
        </p:txBody>
      </p:sp>
      <p:pic>
        <p:nvPicPr>
          <p:cNvPr id="12" name="Picture 11" descr="image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4038600"/>
            <a:ext cx="1752599" cy="1752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x2</a:t>
            </a:r>
            <a:endParaRPr lang="bg-BG" dirty="0"/>
          </a:p>
        </p:txBody>
      </p:sp>
      <p:pic>
        <p:nvPicPr>
          <p:cNvPr id="5" name="Content Placeholder 4" descr="eer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3971" y="1219200"/>
            <a:ext cx="7129029" cy="5388333"/>
          </a:xfrm>
        </p:spPr>
      </p:pic>
      <p:sp>
        <p:nvSpPr>
          <p:cNvPr id="6" name="TextBox 5"/>
          <p:cNvSpPr txBox="1"/>
          <p:nvPr/>
        </p:nvSpPr>
        <p:spPr>
          <a:xfrm>
            <a:off x="183517" y="2630269"/>
            <a:ext cx="15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ляво колело,</a:t>
            </a:r>
          </a:p>
          <a:p>
            <a:r>
              <a:rPr lang="bg-BG" i="1" dirty="0" smtClean="0"/>
              <a:t>ляв сензор</a:t>
            </a:r>
            <a:endParaRPr lang="bg-BG" i="1" dirty="0"/>
          </a:p>
        </p:txBody>
      </p:sp>
      <p:sp>
        <p:nvSpPr>
          <p:cNvPr id="7" name="Rectangle 6"/>
          <p:cNvSpPr/>
          <p:nvPr/>
        </p:nvSpPr>
        <p:spPr>
          <a:xfrm>
            <a:off x="0" y="4763869"/>
            <a:ext cx="175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i="1" dirty="0" smtClean="0"/>
              <a:t>дясно колело,</a:t>
            </a:r>
          </a:p>
          <a:p>
            <a:r>
              <a:rPr lang="bg-BG" i="1" dirty="0" smtClean="0"/>
              <a:t>десен сензор</a:t>
            </a:r>
            <a:endParaRPr lang="bg-BG" i="1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1600200" y="2895600"/>
            <a:ext cx="8382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1676400" y="5181600"/>
            <a:ext cx="7620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ЗАХРАНВАНЕ</a:t>
            </a:r>
            <a:endParaRPr lang="bg-BG" dirty="0"/>
          </a:p>
        </p:txBody>
      </p:sp>
      <p:pic>
        <p:nvPicPr>
          <p:cNvPr id="5" name="Content Placeholder 4" descr="larg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95800" y="2209800"/>
            <a:ext cx="4104361" cy="2852452"/>
          </a:xfrm>
        </p:spPr>
      </p:pic>
      <p:pic>
        <p:nvPicPr>
          <p:cNvPr id="6" name="Picture 5" descr="изтеглен файл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21203"/>
            <a:ext cx="3962400" cy="2636797"/>
          </a:xfrm>
          <a:prstGeom prst="rect">
            <a:avLst/>
          </a:prstGeom>
        </p:spPr>
      </p:pic>
      <p:pic>
        <p:nvPicPr>
          <p:cNvPr id="7" name="Picture 6" descr="9v-battery-hold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1219200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ПЛАТКА</a:t>
            </a:r>
            <a:endParaRPr lang="bg-BG" dirty="0"/>
          </a:p>
        </p:txBody>
      </p:sp>
      <p:pic>
        <p:nvPicPr>
          <p:cNvPr id="6" name="Picture 5" descr="images (6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1600200"/>
            <a:ext cx="3048000" cy="3048000"/>
          </a:xfrm>
          <a:prstGeom prst="rect">
            <a:avLst/>
          </a:prstGeom>
        </p:spPr>
      </p:pic>
      <p:pic>
        <p:nvPicPr>
          <p:cNvPr id="7" name="Picture 6" descr="изтеглен файл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3652838"/>
            <a:ext cx="3205162" cy="3205162"/>
          </a:xfrm>
          <a:prstGeom prst="rect">
            <a:avLst/>
          </a:prstGeom>
        </p:spPr>
      </p:pic>
      <p:pic>
        <p:nvPicPr>
          <p:cNvPr id="9" name="Content Placeholder 8" descr="400_points_breadboard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81000" y="1371600"/>
            <a:ext cx="4419600" cy="294701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КРАЕН РЕЗУЛТАТ</a:t>
            </a:r>
            <a:endParaRPr lang="bg-BG" dirty="0"/>
          </a:p>
        </p:txBody>
      </p:sp>
      <p:pic>
        <p:nvPicPr>
          <p:cNvPr id="7" name="Content Placeholder 6" descr="Robot_Line_Tracer_Pelatihan_S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3150" y="1228725"/>
            <a:ext cx="6997700" cy="5248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ПРИЛОЖЕНИЯ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48275"/>
          </a:xfrm>
        </p:spPr>
        <p:txBody>
          <a:bodyPr/>
          <a:lstStyle/>
          <a:p>
            <a:r>
              <a:rPr lang="bg-BG" i="1" dirty="0" smtClean="0"/>
              <a:t>Състезания по роботика.</a:t>
            </a:r>
          </a:p>
          <a:p>
            <a:r>
              <a:rPr lang="bg-BG" i="1" dirty="0" smtClean="0"/>
              <a:t>Роботи в бита.</a:t>
            </a:r>
          </a:p>
          <a:p>
            <a:r>
              <a:rPr lang="bg-BG" i="1" dirty="0" smtClean="0"/>
              <a:t>Роботи в индустрията.</a:t>
            </a:r>
            <a:endParaRPr lang="bg-BG" i="1" dirty="0"/>
          </a:p>
        </p:txBody>
      </p:sp>
      <p:pic>
        <p:nvPicPr>
          <p:cNvPr id="5" name="Picture 4" descr="verticle-7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3600" y="1752600"/>
            <a:ext cx="2971800" cy="4460331"/>
          </a:xfrm>
          <a:prstGeom prst="rect">
            <a:avLst/>
          </a:prstGeom>
        </p:spPr>
      </p:pic>
      <p:pic>
        <p:nvPicPr>
          <p:cNvPr id="6" name="Picture 5" descr="hqdefaul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2819400"/>
            <a:ext cx="4572000" cy="2320561"/>
          </a:xfrm>
          <a:prstGeom prst="rect">
            <a:avLst/>
          </a:prstGeom>
        </p:spPr>
      </p:pic>
      <p:pic>
        <p:nvPicPr>
          <p:cNvPr id="7" name="Picture 6" descr="train-ride-for-kid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4876800"/>
            <a:ext cx="2314575" cy="1733827"/>
          </a:xfrm>
          <a:prstGeom prst="rect">
            <a:avLst/>
          </a:prstGeom>
        </p:spPr>
      </p:pic>
      <p:pic>
        <p:nvPicPr>
          <p:cNvPr id="8" name="Picture 7" descr="temp_140430718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3200" y="4985413"/>
            <a:ext cx="2819400" cy="1872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2713038" y="5927725"/>
            <a:ext cx="300196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bg1"/>
                </a:solidFill>
              </a:rPr>
              <a:t>www.themegallery.com</a:t>
            </a:r>
          </a:p>
        </p:txBody>
      </p:sp>
      <p:sp>
        <p:nvSpPr>
          <p:cNvPr id="104453" name="WordArt 5"/>
          <p:cNvSpPr>
            <a:spLocks noChangeArrowheads="1" noChangeShapeType="1" noTextEdit="1"/>
          </p:cNvSpPr>
          <p:nvPr/>
        </p:nvSpPr>
        <p:spPr bwMode="gray">
          <a:xfrm>
            <a:off x="2844800" y="2132013"/>
            <a:ext cx="5689600" cy="7921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r>
              <a:rPr lang="bg-BG" sz="36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Благодаря за вниманието</a:t>
            </a:r>
            <a:r>
              <a:rPr lang="en-US" sz="36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sz="36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620000" cy="487363"/>
          </a:xfrm>
        </p:spPr>
        <p:txBody>
          <a:bodyPr/>
          <a:lstStyle/>
          <a:p>
            <a:r>
              <a:rPr lang="bg-BG" dirty="0" smtClean="0"/>
              <a:t>ХАРАКТЕРИСТИКИ НА УСИЛВАТЕЛИТЕ(1)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Коефициент на усилване по:</a:t>
            </a:r>
          </a:p>
          <a:p>
            <a:pPr>
              <a:buNone/>
            </a:pPr>
            <a:r>
              <a:rPr lang="bg-BG" dirty="0" smtClean="0"/>
              <a:t> - напрежение: </a:t>
            </a:r>
            <a:r>
              <a:rPr lang="bg-BG" b="1" dirty="0" smtClean="0"/>
              <a:t>А</a:t>
            </a:r>
            <a:r>
              <a:rPr lang="en-US" b="1" baseline="-25000" dirty="0" smtClean="0"/>
              <a:t>U</a:t>
            </a:r>
            <a:r>
              <a:rPr lang="en-US" dirty="0" smtClean="0"/>
              <a:t> = U</a:t>
            </a:r>
            <a:r>
              <a:rPr lang="bg-BG" baseline="-25000" dirty="0" smtClean="0"/>
              <a:t>изх </a:t>
            </a:r>
            <a:r>
              <a:rPr lang="bg-BG" dirty="0" smtClean="0"/>
              <a:t>/ </a:t>
            </a:r>
            <a:r>
              <a:rPr lang="en-US" dirty="0" smtClean="0"/>
              <a:t>U</a:t>
            </a:r>
            <a:r>
              <a:rPr lang="bg-BG" baseline="-25000" dirty="0" smtClean="0"/>
              <a:t>вх</a:t>
            </a:r>
          </a:p>
          <a:p>
            <a:pPr>
              <a:buNone/>
            </a:pPr>
            <a:r>
              <a:rPr lang="bg-BG" dirty="0" smtClean="0"/>
              <a:t> - ток:</a:t>
            </a:r>
            <a:r>
              <a:rPr lang="en-US" dirty="0" smtClean="0"/>
              <a:t> </a:t>
            </a:r>
            <a:r>
              <a:rPr lang="bg-BG" b="1" dirty="0" smtClean="0"/>
              <a:t>А</a:t>
            </a:r>
            <a:r>
              <a:rPr lang="en-US" b="1" baseline="-25000" dirty="0" smtClean="0"/>
              <a:t>I</a:t>
            </a:r>
            <a:r>
              <a:rPr lang="en-US" dirty="0" smtClean="0"/>
              <a:t> = I</a:t>
            </a:r>
            <a:r>
              <a:rPr lang="bg-BG" baseline="-25000" dirty="0" smtClean="0"/>
              <a:t>изх </a:t>
            </a:r>
            <a:r>
              <a:rPr lang="bg-BG" dirty="0" smtClean="0"/>
              <a:t>/ </a:t>
            </a:r>
            <a:r>
              <a:rPr lang="en-US" dirty="0" smtClean="0"/>
              <a:t>I</a:t>
            </a:r>
            <a:r>
              <a:rPr lang="bg-BG" baseline="-25000" dirty="0" smtClean="0"/>
              <a:t>вх</a:t>
            </a:r>
          </a:p>
          <a:p>
            <a:pPr>
              <a:buNone/>
            </a:pPr>
            <a:r>
              <a:rPr lang="bg-BG" dirty="0" smtClean="0"/>
              <a:t> - мощност:</a:t>
            </a:r>
            <a:r>
              <a:rPr lang="en-US" dirty="0" smtClean="0"/>
              <a:t> </a:t>
            </a:r>
            <a:r>
              <a:rPr lang="bg-BG" b="1" dirty="0" smtClean="0"/>
              <a:t>А</a:t>
            </a:r>
            <a:r>
              <a:rPr lang="en-US" b="1" baseline="-25000" dirty="0" smtClean="0"/>
              <a:t>P</a:t>
            </a:r>
            <a:r>
              <a:rPr lang="en-US" dirty="0" smtClean="0"/>
              <a:t> = P</a:t>
            </a:r>
            <a:r>
              <a:rPr lang="bg-BG" baseline="-25000" dirty="0" smtClean="0"/>
              <a:t>изх </a:t>
            </a:r>
            <a:r>
              <a:rPr lang="bg-BG" dirty="0" smtClean="0"/>
              <a:t>/ </a:t>
            </a:r>
            <a:r>
              <a:rPr lang="en-US" dirty="0" smtClean="0"/>
              <a:t>P</a:t>
            </a:r>
            <a:r>
              <a:rPr lang="bg-BG" baseline="-25000" dirty="0" smtClean="0"/>
              <a:t>вх</a:t>
            </a:r>
            <a:r>
              <a:rPr lang="en-US" baseline="-25000" dirty="0" smtClean="0"/>
              <a:t>.</a:t>
            </a:r>
          </a:p>
          <a:p>
            <a:r>
              <a:rPr lang="bg-BG" dirty="0" smtClean="0"/>
              <a:t>Входно съпротивление</a:t>
            </a:r>
            <a:r>
              <a:rPr lang="en-US" dirty="0" smtClean="0"/>
              <a:t>(</a:t>
            </a:r>
            <a:r>
              <a:rPr lang="bg-BG" dirty="0" smtClean="0"/>
              <a:t>импеданс</a:t>
            </a:r>
            <a:r>
              <a:rPr lang="en-US" dirty="0" smtClean="0"/>
              <a:t>)</a:t>
            </a:r>
            <a:r>
              <a:rPr lang="bg-BG" dirty="0" smtClean="0"/>
              <a:t>: </a:t>
            </a:r>
            <a:r>
              <a:rPr lang="en-US" b="1" dirty="0" err="1" smtClean="0"/>
              <a:t>R</a:t>
            </a:r>
            <a:r>
              <a:rPr lang="en-US" b="1" baseline="-25000" dirty="0" err="1" smtClean="0"/>
              <a:t>in</a:t>
            </a:r>
            <a:endParaRPr lang="bg-BG" b="1" baseline="-25000" dirty="0" smtClean="0"/>
          </a:p>
          <a:p>
            <a:r>
              <a:rPr lang="bg-BG" dirty="0" smtClean="0"/>
              <a:t>Изходно съпротивление(импеданс)</a:t>
            </a:r>
            <a:r>
              <a:rPr lang="en-US" dirty="0" smtClean="0"/>
              <a:t>: </a:t>
            </a:r>
            <a:r>
              <a:rPr lang="en-US" b="1" dirty="0" smtClean="0"/>
              <a:t>R</a:t>
            </a:r>
            <a:r>
              <a:rPr lang="en-US" b="1" baseline="-25000" dirty="0" smtClean="0"/>
              <a:t>out</a:t>
            </a:r>
            <a:endParaRPr lang="bg-BG" b="1" baseline="-25000" dirty="0"/>
          </a:p>
        </p:txBody>
      </p:sp>
      <p:pic>
        <p:nvPicPr>
          <p:cNvPr id="5" name="Picture 4" descr="am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4343400"/>
            <a:ext cx="3810490" cy="2324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696200" cy="487363"/>
          </a:xfrm>
        </p:spPr>
        <p:txBody>
          <a:bodyPr/>
          <a:lstStyle/>
          <a:p>
            <a:r>
              <a:rPr lang="bg-BG" dirty="0" smtClean="0"/>
              <a:t>ХАРАКТЕРИСТИКИ НА УСИЛВАТЕЛИТЕ(2)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5248275"/>
          </a:xfrm>
        </p:spPr>
        <p:txBody>
          <a:bodyPr/>
          <a:lstStyle/>
          <a:p>
            <a:r>
              <a:rPr lang="bg-BG" dirty="0" smtClean="0"/>
              <a:t>Амплитудно-честотна характеристика;</a:t>
            </a:r>
          </a:p>
          <a:p>
            <a:r>
              <a:rPr lang="bg-BG" dirty="0" smtClean="0"/>
              <a:t>Фазово-честотна характеристика;</a:t>
            </a:r>
          </a:p>
          <a:p>
            <a:r>
              <a:rPr lang="bg-BG" dirty="0" smtClean="0"/>
              <a:t>Коефициент на нелинейни изкривявания;</a:t>
            </a:r>
          </a:p>
          <a:p>
            <a:r>
              <a:rPr lang="bg-BG" dirty="0" smtClean="0"/>
              <a:t>Коефициент на полезно действие.</a:t>
            </a:r>
            <a:endParaRPr lang="bg-BG" dirty="0"/>
          </a:p>
        </p:txBody>
      </p:sp>
      <p:pic>
        <p:nvPicPr>
          <p:cNvPr id="5" name="Picture 4" descr="ris_1_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3225742"/>
            <a:ext cx="6535026" cy="3632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СЪГЛАСУВАНЕ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Съгласуване на импедансите (</a:t>
            </a:r>
            <a:r>
              <a:rPr lang="en-US" dirty="0" smtClean="0"/>
              <a:t>Impedance matching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са техники при които се цели да се предаде максималната мощност от една схема(устройство) на друго.</a:t>
            </a:r>
            <a:endParaRPr lang="bg-BG" dirty="0"/>
          </a:p>
        </p:txBody>
      </p:sp>
      <p:pic>
        <p:nvPicPr>
          <p:cNvPr id="5" name="Picture 4" descr="fe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3848476"/>
            <a:ext cx="3685715" cy="3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3124200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R</a:t>
            </a:r>
            <a:r>
              <a:rPr lang="en-US" sz="3200" b="1" baseline="-25000" dirty="0" err="1" smtClean="0">
                <a:solidFill>
                  <a:srgbClr val="FF0000"/>
                </a:solidFill>
              </a:rPr>
              <a:t>in</a:t>
            </a:r>
            <a:r>
              <a:rPr lang="en-US" sz="3200" b="1" dirty="0" smtClean="0">
                <a:solidFill>
                  <a:srgbClr val="FF0000"/>
                </a:solidFill>
              </a:rPr>
              <a:t> = R</a:t>
            </a:r>
            <a:r>
              <a:rPr lang="en-US" sz="3200" b="1" baseline="-25000" dirty="0" smtClean="0">
                <a:solidFill>
                  <a:srgbClr val="FF0000"/>
                </a:solidFill>
              </a:rPr>
              <a:t>out </a:t>
            </a:r>
            <a:r>
              <a:rPr lang="en-US" sz="3200" b="1" dirty="0" smtClean="0">
                <a:solidFill>
                  <a:srgbClr val="FF0000"/>
                </a:solidFill>
              </a:rPr>
              <a:t>= R</a:t>
            </a:r>
            <a:r>
              <a:rPr lang="en-US" sz="3200" b="1" baseline="-25000" dirty="0" smtClean="0">
                <a:solidFill>
                  <a:srgbClr val="FF0000"/>
                </a:solidFill>
              </a:rPr>
              <a:t>T</a:t>
            </a:r>
            <a:endParaRPr lang="bg-BG" sz="3200" b="1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СЪГЛАСУВАНЕ</a:t>
            </a:r>
            <a:endParaRPr lang="bg-BG" dirty="0"/>
          </a:p>
        </p:txBody>
      </p:sp>
      <p:pic>
        <p:nvPicPr>
          <p:cNvPr id="5" name="Content Placeholder 4" descr="OP-AMP block diagr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116" y="1752600"/>
            <a:ext cx="9054884" cy="1447800"/>
          </a:xfrm>
        </p:spPr>
      </p:pic>
      <p:pic>
        <p:nvPicPr>
          <p:cNvPr id="7" name="Picture 6" descr="изтеглен файл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3245434"/>
            <a:ext cx="5743575" cy="3612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117gl">
  <a:themeElements>
    <a:clrScheme name="Custom 2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CC0000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7127</TotalTime>
  <Words>769</Words>
  <Application>Microsoft Office PowerPoint</Application>
  <PresentationFormat>On-screen Show (4:3)</PresentationFormat>
  <Paragraphs>175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cdb2004117gl</vt:lpstr>
      <vt:lpstr>  ОСНОВИ НА ЕЛЕКТРОНИКАТА </vt:lpstr>
      <vt:lpstr>КАКВО НИ ПРЕДСТОИ</vt:lpstr>
      <vt:lpstr>УСИЛВАТЕЛ</vt:lpstr>
      <vt:lpstr>УСИЛВАТЕЛ - ПРИМЕР</vt:lpstr>
      <vt:lpstr>УСИЛВАТЕЛИ - ПРИМЕР</vt:lpstr>
      <vt:lpstr>ХАРАКТЕРИСТИКИ НА УСИЛВАТЕЛИТЕ(1)</vt:lpstr>
      <vt:lpstr>ХАРАКТЕРИСТИКИ НА УСИЛВАТЕЛИТЕ(2)</vt:lpstr>
      <vt:lpstr>СЪГЛАСУВАНЕ</vt:lpstr>
      <vt:lpstr>СЪГЛАСУВАНЕ</vt:lpstr>
      <vt:lpstr>ПРОСТО ТРАНЗИСТОРНО УСИЛВАТЕЛНО СТЪПАЛО</vt:lpstr>
      <vt:lpstr>ТРАНЗИСТОРНИ УСИЛВАТЕЛИ</vt:lpstr>
      <vt:lpstr>ОПЕРАЦИОНЕН УСИЛВАТЕЛ</vt:lpstr>
      <vt:lpstr>ОПЕРАЦИОНЕН УСИЛВАТЕЛ</vt:lpstr>
      <vt:lpstr>СВОЙСТВА И ХАРАКТЕРИСТИКИ</vt:lpstr>
      <vt:lpstr>КАК ДА ГО ЗАХРАНИМ</vt:lpstr>
      <vt:lpstr>ЗАХРАНВАНЕ С ДВУПОЛЯРНО НАПРЕЖЕНИЕ</vt:lpstr>
      <vt:lpstr>КОМПАРАТОР</vt:lpstr>
      <vt:lpstr>КОМПАРАТОР</vt:lpstr>
      <vt:lpstr>КОМПАРАТОР - ПРИЛОЖЕНИЕ</vt:lpstr>
      <vt:lpstr>КОМПАРАТОР - ПРИЛОЖЕНИЕ</vt:lpstr>
      <vt:lpstr>КОМПАРАТОР - ПРИЛОЖЕНИЕ</vt:lpstr>
      <vt:lpstr>НЕИНВЕРТИРАЩ УСИЛВАТЕЛ</vt:lpstr>
      <vt:lpstr>ИНВЕРТИРАЩ УСИЛВАТЕЛ</vt:lpstr>
      <vt:lpstr>ИНВЕРТИРАЩ УСИЛВАТЕЛ</vt:lpstr>
      <vt:lpstr>ПОВТОРИТЕЛ НА НАПРЕЖЕНИЕ</vt:lpstr>
      <vt:lpstr>АКТИВНИ ФИЛТРИ</vt:lpstr>
      <vt:lpstr>СУМАТОР</vt:lpstr>
      <vt:lpstr>АУДИО МИКСЕР</vt:lpstr>
      <vt:lpstr>АУДИО МИКСЕР</vt:lpstr>
      <vt:lpstr>АУДИО УСИЛВАТЕЛ</vt:lpstr>
      <vt:lpstr>АУДИО УСИЛВАТЕЛ</vt:lpstr>
      <vt:lpstr>ГЕНЕРАТОР НА СИГНАЛИ</vt:lpstr>
      <vt:lpstr>ФУНКЦИОНАЛЕН ГЕНЕРАТОР</vt:lpstr>
      <vt:lpstr>ФУНКЦИОНАЛЕН ГЕНЕРАТОР В PROTEUS</vt:lpstr>
      <vt:lpstr>ПРОГРАМИРУЕМ УСИЛВАТЕЛ</vt:lpstr>
      <vt:lpstr>ПРОГРАМИРУЕМ УСИЛВАТЕЛ</vt:lpstr>
      <vt:lpstr>ПРОГРАМИРУЕМ УСИЛВАТЕЛ</vt:lpstr>
      <vt:lpstr>ПРОГРАМИРУЕМ УСИЛВАТЕЛ</vt:lpstr>
      <vt:lpstr>РОБОТ – ПРЕСЛЕДВАЧ НА ЛИНИЯ</vt:lpstr>
      <vt:lpstr>РОБОТ – ПРЕСЛЕДВАЧ НА ЛИНИЯ</vt:lpstr>
      <vt:lpstr>ШАСИ</vt:lpstr>
      <vt:lpstr>ТРЕТА ОПОРА</vt:lpstr>
      <vt:lpstr>ЕЛЕКТОМОТОРИ И ЗАДВИЖВАНЕ</vt:lpstr>
      <vt:lpstr>СЕНЗОРНА СИСТЕМА</vt:lpstr>
      <vt:lpstr>СЕНЗОРНА СИСТЕМА</vt:lpstr>
      <vt:lpstr>ПРИНЦИП НА ДЕЙСТВИЕ</vt:lpstr>
      <vt:lpstr>УПРАВЛЯВАЩА ЕЛЕКТРОНИКА</vt:lpstr>
      <vt:lpstr>ЕЛЕКТРОЗАДВИЖВАНЕ</vt:lpstr>
      <vt:lpstr>ЕЛЕКТРИЧЕСКА СХЕМА</vt:lpstr>
      <vt:lpstr>x2</vt:lpstr>
      <vt:lpstr>ЗАХРАНВАНЕ</vt:lpstr>
      <vt:lpstr>ПЛАТКА</vt:lpstr>
      <vt:lpstr>КРАЕН РЕЗУЛТАТ</vt:lpstr>
      <vt:lpstr>ПРИЛОЖЕНИЯ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ОСНОВИ НА ЕЛЕКТРОНИКАТА</dc:title>
  <dc:creator>Vencislav</dc:creator>
  <cp:lastModifiedBy>Vencislav Nachev</cp:lastModifiedBy>
  <cp:revision>565</cp:revision>
  <dcterms:created xsi:type="dcterms:W3CDTF">2016-07-07T21:55:41Z</dcterms:created>
  <dcterms:modified xsi:type="dcterms:W3CDTF">2018-09-14T07:01:42Z</dcterms:modified>
</cp:coreProperties>
</file>